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</p:sldIdLst>
  <p:sldSz cy="10287000" cx="18288000"/>
  <p:notesSz cx="6858000" cy="9144000"/>
  <p:embeddedFontLst>
    <p:embeddedFont>
      <p:font typeface="Sansita"/>
      <p:regular r:id="rId76"/>
      <p:bold r:id="rId77"/>
      <p:italic r:id="rId78"/>
      <p:boldItalic r:id="rId79"/>
    </p:embeddedFont>
    <p:embeddedFont>
      <p:font typeface="DM Sans"/>
      <p:bold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82" roundtripDataSignature="AMtx7mjCXtNk6nii0FGH1EllEvl/zulb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DMSans-bold.fntdata"/><Relationship Id="rId82" Type="http://customschemas.google.com/relationships/presentationmetadata" Target="metadata"/><Relationship Id="rId81" Type="http://schemas.openxmlformats.org/officeDocument/2006/relationships/font" Target="fonts/DMSans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Sansita-bold.fntdata"/><Relationship Id="rId32" Type="http://schemas.openxmlformats.org/officeDocument/2006/relationships/slide" Target="slides/slide26.xml"/><Relationship Id="rId76" Type="http://schemas.openxmlformats.org/officeDocument/2006/relationships/font" Target="fonts/Sansita-regular.fntdata"/><Relationship Id="rId35" Type="http://schemas.openxmlformats.org/officeDocument/2006/relationships/slide" Target="slides/slide29.xml"/><Relationship Id="rId79" Type="http://schemas.openxmlformats.org/officeDocument/2006/relationships/font" Target="fonts/Sansita-boldItalic.fntdata"/><Relationship Id="rId34" Type="http://schemas.openxmlformats.org/officeDocument/2006/relationships/slide" Target="slides/slide28.xml"/><Relationship Id="rId78" Type="http://schemas.openxmlformats.org/officeDocument/2006/relationships/font" Target="fonts/Sansita-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8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8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9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4"/>
          <p:cNvSpPr txBox="1"/>
          <p:nvPr>
            <p:ph type="title"/>
          </p:nvPr>
        </p:nvSpPr>
        <p:spPr>
          <a:xfrm>
            <a:off x="1370710" y="3190414"/>
            <a:ext cx="15532991" cy="37677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74"/>
          <p:cNvSpPr txBox="1"/>
          <p:nvPr>
            <p:ph idx="1" type="body"/>
          </p:nvPr>
        </p:nvSpPr>
        <p:spPr>
          <a:xfrm>
            <a:off x="1370692" y="6975834"/>
            <a:ext cx="15530645" cy="1710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93" name="Google Shape;93;p74"/>
          <p:cNvSpPr txBox="1"/>
          <p:nvPr>
            <p:ph idx="10" type="dt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74"/>
          <p:cNvSpPr txBox="1"/>
          <p:nvPr>
            <p:ph idx="11" type="ftr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74"/>
          <p:cNvSpPr txBox="1"/>
          <p:nvPr>
            <p:ph idx="12" type="sldNum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5"/>
          <p:cNvSpPr txBox="1"/>
          <p:nvPr>
            <p:ph type="title"/>
          </p:nvPr>
        </p:nvSpPr>
        <p:spPr>
          <a:xfrm>
            <a:off x="1370709" y="6434059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ookman Old Style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75"/>
          <p:cNvSpPr/>
          <p:nvPr>
            <p:ph idx="2" type="pic"/>
          </p:nvPr>
        </p:nvSpPr>
        <p:spPr>
          <a:xfrm>
            <a:off x="1370709" y="931982"/>
            <a:ext cx="15551346" cy="5069603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99" name="Google Shape;99;p75"/>
          <p:cNvSpPr txBox="1"/>
          <p:nvPr>
            <p:ph idx="1" type="body"/>
          </p:nvPr>
        </p:nvSpPr>
        <p:spPr>
          <a:xfrm>
            <a:off x="1370693" y="7663092"/>
            <a:ext cx="15548997" cy="1023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100" name="Google Shape;100;p75"/>
          <p:cNvSpPr txBox="1"/>
          <p:nvPr>
            <p:ph idx="10" type="dt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75"/>
          <p:cNvSpPr txBox="1"/>
          <p:nvPr>
            <p:ph idx="11" type="ftr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75"/>
          <p:cNvSpPr txBox="1"/>
          <p:nvPr>
            <p:ph idx="12" type="sldNum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6"/>
          <p:cNvSpPr txBox="1"/>
          <p:nvPr>
            <p:ph type="ctrTitle"/>
          </p:nvPr>
        </p:nvSpPr>
        <p:spPr>
          <a:xfrm>
            <a:off x="2392904" y="1683545"/>
            <a:ext cx="13502193" cy="35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ookman Old Style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76"/>
          <p:cNvSpPr txBox="1"/>
          <p:nvPr>
            <p:ph idx="1" type="subTitle"/>
          </p:nvPr>
        </p:nvSpPr>
        <p:spPr>
          <a:xfrm>
            <a:off x="2392904" y="5403057"/>
            <a:ext cx="13502193" cy="2483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/>
            </a:lvl1pPr>
            <a:lvl2pPr lvl="1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/>
            </a:lvl2pPr>
            <a:lvl3pPr lvl="2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/>
            </a:lvl3pPr>
            <a:lvl4pPr lvl="3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76"/>
          <p:cNvSpPr txBox="1"/>
          <p:nvPr>
            <p:ph idx="10" type="dt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76"/>
          <p:cNvSpPr txBox="1"/>
          <p:nvPr>
            <p:ph idx="11" type="ftr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6"/>
          <p:cNvSpPr txBox="1"/>
          <p:nvPr>
            <p:ph idx="12" type="sldNum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7"/>
          <p:cNvSpPr txBox="1"/>
          <p:nvPr>
            <p:ph type="title"/>
          </p:nvPr>
        </p:nvSpPr>
        <p:spPr>
          <a:xfrm>
            <a:off x="1370693" y="914401"/>
            <a:ext cx="15530643" cy="1988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77"/>
          <p:cNvSpPr txBox="1"/>
          <p:nvPr>
            <p:ph idx="1" type="body"/>
          </p:nvPr>
        </p:nvSpPr>
        <p:spPr>
          <a:xfrm>
            <a:off x="1370693" y="6293849"/>
            <a:ext cx="4948433" cy="8643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3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112" name="Google Shape;112;p77"/>
          <p:cNvSpPr/>
          <p:nvPr>
            <p:ph idx="2" type="pic"/>
          </p:nvPr>
        </p:nvSpPr>
        <p:spPr>
          <a:xfrm>
            <a:off x="1638030" y="3448481"/>
            <a:ext cx="4410075" cy="2286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3" name="Google Shape;113;p77"/>
          <p:cNvSpPr txBox="1"/>
          <p:nvPr>
            <p:ph idx="3" type="body"/>
          </p:nvPr>
        </p:nvSpPr>
        <p:spPr>
          <a:xfrm>
            <a:off x="1370693" y="7158242"/>
            <a:ext cx="4948433" cy="1528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9pPr>
          </a:lstStyle>
          <a:p/>
        </p:txBody>
      </p:sp>
      <p:sp>
        <p:nvSpPr>
          <p:cNvPr id="114" name="Google Shape;114;p77"/>
          <p:cNvSpPr txBox="1"/>
          <p:nvPr>
            <p:ph idx="4" type="body"/>
          </p:nvPr>
        </p:nvSpPr>
        <p:spPr>
          <a:xfrm>
            <a:off x="6664052" y="6293849"/>
            <a:ext cx="4948475" cy="8643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3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115" name="Google Shape;115;p77"/>
          <p:cNvSpPr/>
          <p:nvPr>
            <p:ph idx="5" type="pic"/>
          </p:nvPr>
        </p:nvSpPr>
        <p:spPr>
          <a:xfrm>
            <a:off x="6853495" y="3448481"/>
            <a:ext cx="4395788" cy="2286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6" name="Google Shape;116;p77"/>
          <p:cNvSpPr txBox="1"/>
          <p:nvPr>
            <p:ph idx="6" type="body"/>
          </p:nvPr>
        </p:nvSpPr>
        <p:spPr>
          <a:xfrm>
            <a:off x="6662022" y="7158240"/>
            <a:ext cx="4950504" cy="1528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9pPr>
          </a:lstStyle>
          <a:p/>
        </p:txBody>
      </p:sp>
      <p:sp>
        <p:nvSpPr>
          <p:cNvPr id="117" name="Google Shape;117;p77"/>
          <p:cNvSpPr txBox="1"/>
          <p:nvPr>
            <p:ph idx="7" type="body"/>
          </p:nvPr>
        </p:nvSpPr>
        <p:spPr>
          <a:xfrm>
            <a:off x="11960135" y="6293849"/>
            <a:ext cx="4934850" cy="8643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3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118" name="Google Shape;118;p77"/>
          <p:cNvSpPr/>
          <p:nvPr>
            <p:ph idx="8" type="pic"/>
          </p:nvPr>
        </p:nvSpPr>
        <p:spPr>
          <a:xfrm>
            <a:off x="12229205" y="3448481"/>
            <a:ext cx="4398170" cy="2286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9" name="Google Shape;119;p77"/>
          <p:cNvSpPr txBox="1"/>
          <p:nvPr>
            <p:ph idx="9" type="body"/>
          </p:nvPr>
        </p:nvSpPr>
        <p:spPr>
          <a:xfrm>
            <a:off x="11959947" y="7158242"/>
            <a:ext cx="4941387" cy="1528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9pPr>
          </a:lstStyle>
          <a:p/>
        </p:txBody>
      </p:sp>
      <p:sp>
        <p:nvSpPr>
          <p:cNvPr id="120" name="Google Shape;120;p77"/>
          <p:cNvSpPr txBox="1"/>
          <p:nvPr>
            <p:ph idx="10" type="dt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77"/>
          <p:cNvSpPr txBox="1"/>
          <p:nvPr>
            <p:ph idx="11" type="ftr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77"/>
          <p:cNvSpPr txBox="1"/>
          <p:nvPr>
            <p:ph idx="12" type="sldNum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8"/>
          <p:cNvSpPr txBox="1"/>
          <p:nvPr>
            <p:ph type="title"/>
          </p:nvPr>
        </p:nvSpPr>
        <p:spPr>
          <a:xfrm>
            <a:off x="1370693" y="914401"/>
            <a:ext cx="15530642" cy="1989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78"/>
          <p:cNvSpPr txBox="1"/>
          <p:nvPr>
            <p:ph idx="10" type="dt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78"/>
          <p:cNvSpPr txBox="1"/>
          <p:nvPr>
            <p:ph idx="11" type="ftr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78"/>
          <p:cNvSpPr txBox="1"/>
          <p:nvPr>
            <p:ph idx="12" type="sldNum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9"/>
          <p:cNvSpPr txBox="1"/>
          <p:nvPr>
            <p:ph type="title"/>
          </p:nvPr>
        </p:nvSpPr>
        <p:spPr>
          <a:xfrm>
            <a:off x="1375843" y="914400"/>
            <a:ext cx="5898356" cy="35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ookman Old Style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79"/>
          <p:cNvSpPr txBox="1"/>
          <p:nvPr>
            <p:ph idx="1" type="body"/>
          </p:nvPr>
        </p:nvSpPr>
        <p:spPr>
          <a:xfrm>
            <a:off x="7617096" y="914400"/>
            <a:ext cx="9284238" cy="77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79"/>
          <p:cNvSpPr txBox="1"/>
          <p:nvPr>
            <p:ph idx="2" type="body"/>
          </p:nvPr>
        </p:nvSpPr>
        <p:spPr>
          <a:xfrm>
            <a:off x="1375843" y="4457700"/>
            <a:ext cx="5898356" cy="4229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132" name="Google Shape;132;p79"/>
          <p:cNvSpPr txBox="1"/>
          <p:nvPr>
            <p:ph idx="10" type="dt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79"/>
          <p:cNvSpPr txBox="1"/>
          <p:nvPr>
            <p:ph idx="11" type="ftr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79"/>
          <p:cNvSpPr txBox="1"/>
          <p:nvPr>
            <p:ph idx="12" type="sldNum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0"/>
          <p:cNvSpPr txBox="1"/>
          <p:nvPr>
            <p:ph type="title"/>
          </p:nvPr>
        </p:nvSpPr>
        <p:spPr>
          <a:xfrm>
            <a:off x="1370693" y="914401"/>
            <a:ext cx="15530642" cy="1989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80"/>
          <p:cNvSpPr txBox="1"/>
          <p:nvPr>
            <p:ph idx="1" type="body"/>
          </p:nvPr>
        </p:nvSpPr>
        <p:spPr>
          <a:xfrm>
            <a:off x="1370693" y="3132479"/>
            <a:ext cx="7659006" cy="5554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80"/>
          <p:cNvSpPr txBox="1"/>
          <p:nvPr>
            <p:ph idx="2" type="body"/>
          </p:nvPr>
        </p:nvSpPr>
        <p:spPr>
          <a:xfrm>
            <a:off x="9260105" y="3132479"/>
            <a:ext cx="7641231" cy="5554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80"/>
          <p:cNvSpPr txBox="1"/>
          <p:nvPr>
            <p:ph idx="10" type="dt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80"/>
          <p:cNvSpPr txBox="1"/>
          <p:nvPr>
            <p:ph idx="11" type="ftr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80"/>
          <p:cNvSpPr txBox="1"/>
          <p:nvPr>
            <p:ph idx="12" type="sldNum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1"/>
          <p:cNvSpPr txBox="1"/>
          <p:nvPr>
            <p:ph type="title"/>
          </p:nvPr>
        </p:nvSpPr>
        <p:spPr>
          <a:xfrm>
            <a:off x="1843866" y="985840"/>
            <a:ext cx="14600268" cy="42791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Bookman Old Style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81"/>
          <p:cNvSpPr txBox="1"/>
          <p:nvPr>
            <p:ph idx="1" type="body"/>
          </p:nvPr>
        </p:nvSpPr>
        <p:spPr>
          <a:xfrm>
            <a:off x="1843866" y="5403058"/>
            <a:ext cx="14600268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81"/>
          <p:cNvSpPr txBox="1"/>
          <p:nvPr>
            <p:ph idx="10" type="dt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81"/>
          <p:cNvSpPr txBox="1"/>
          <p:nvPr>
            <p:ph idx="11" type="ftr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81"/>
          <p:cNvSpPr txBox="1"/>
          <p:nvPr>
            <p:ph idx="12" type="sldNum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1"/>
          <p:cNvSpPr txBox="1"/>
          <p:nvPr>
            <p:ph type="title"/>
          </p:nvPr>
        </p:nvSpPr>
        <p:spPr>
          <a:xfrm>
            <a:off x="1370693" y="914401"/>
            <a:ext cx="15530642" cy="1989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91"/>
          <p:cNvSpPr txBox="1"/>
          <p:nvPr>
            <p:ph idx="1" type="body"/>
          </p:nvPr>
        </p:nvSpPr>
        <p:spPr>
          <a:xfrm>
            <a:off x="1370693" y="3144096"/>
            <a:ext cx="15530643" cy="5542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91"/>
          <p:cNvSpPr txBox="1"/>
          <p:nvPr>
            <p:ph idx="10" type="dt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91"/>
          <p:cNvSpPr txBox="1"/>
          <p:nvPr>
            <p:ph idx="11" type="ftr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91"/>
          <p:cNvSpPr txBox="1"/>
          <p:nvPr>
            <p:ph idx="12" type="sldNum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2"/>
          <p:cNvSpPr txBox="1"/>
          <p:nvPr>
            <p:ph type="title"/>
          </p:nvPr>
        </p:nvSpPr>
        <p:spPr>
          <a:xfrm>
            <a:off x="1370693" y="914401"/>
            <a:ext cx="15530642" cy="1988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92"/>
          <p:cNvSpPr txBox="1"/>
          <p:nvPr>
            <p:ph idx="1" type="body"/>
          </p:nvPr>
        </p:nvSpPr>
        <p:spPr>
          <a:xfrm>
            <a:off x="1712707" y="3132480"/>
            <a:ext cx="7318799" cy="1235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157" name="Google Shape;157;p92"/>
          <p:cNvSpPr txBox="1"/>
          <p:nvPr>
            <p:ph idx="2" type="body"/>
          </p:nvPr>
        </p:nvSpPr>
        <p:spPr>
          <a:xfrm>
            <a:off x="1370693" y="4368348"/>
            <a:ext cx="7660812" cy="4318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92"/>
          <p:cNvSpPr txBox="1"/>
          <p:nvPr>
            <p:ph idx="3" type="body"/>
          </p:nvPr>
        </p:nvSpPr>
        <p:spPr>
          <a:xfrm>
            <a:off x="9603005" y="3132480"/>
            <a:ext cx="7298331" cy="1235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159" name="Google Shape;159;p92"/>
          <p:cNvSpPr txBox="1"/>
          <p:nvPr>
            <p:ph idx="4" type="body"/>
          </p:nvPr>
        </p:nvSpPr>
        <p:spPr>
          <a:xfrm>
            <a:off x="9258300" y="4368348"/>
            <a:ext cx="7643036" cy="4318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92"/>
          <p:cNvSpPr txBox="1"/>
          <p:nvPr>
            <p:ph idx="10" type="dt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92"/>
          <p:cNvSpPr txBox="1"/>
          <p:nvPr>
            <p:ph idx="11" type="ftr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92"/>
          <p:cNvSpPr txBox="1"/>
          <p:nvPr>
            <p:ph idx="12" type="sldNum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3"/>
          <p:cNvSpPr txBox="1"/>
          <p:nvPr>
            <p:ph idx="10" type="dt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93"/>
          <p:cNvSpPr txBox="1"/>
          <p:nvPr>
            <p:ph idx="11" type="ftr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93"/>
          <p:cNvSpPr txBox="1"/>
          <p:nvPr>
            <p:ph idx="12" type="sldNum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4"/>
          <p:cNvSpPr txBox="1"/>
          <p:nvPr>
            <p:ph type="title"/>
          </p:nvPr>
        </p:nvSpPr>
        <p:spPr>
          <a:xfrm>
            <a:off x="1375841" y="914400"/>
            <a:ext cx="889466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94"/>
          <p:cNvSpPr/>
          <p:nvPr>
            <p:ph idx="2" type="pic"/>
          </p:nvPr>
        </p:nvSpPr>
        <p:spPr>
          <a:xfrm>
            <a:off x="11137206" y="1138322"/>
            <a:ext cx="4883034" cy="7324557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70" name="Google Shape;170;p94"/>
          <p:cNvSpPr txBox="1"/>
          <p:nvPr>
            <p:ph idx="1" type="body"/>
          </p:nvPr>
        </p:nvSpPr>
        <p:spPr>
          <a:xfrm>
            <a:off x="1370691" y="4457700"/>
            <a:ext cx="8902425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171" name="Google Shape;171;p94"/>
          <p:cNvSpPr txBox="1"/>
          <p:nvPr>
            <p:ph idx="10" type="dt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94"/>
          <p:cNvSpPr txBox="1"/>
          <p:nvPr>
            <p:ph idx="11" type="ftr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94"/>
          <p:cNvSpPr txBox="1"/>
          <p:nvPr>
            <p:ph idx="12" type="sldNum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5"/>
          <p:cNvSpPr txBox="1"/>
          <p:nvPr>
            <p:ph type="title"/>
          </p:nvPr>
        </p:nvSpPr>
        <p:spPr>
          <a:xfrm>
            <a:off x="1370693" y="914401"/>
            <a:ext cx="15530643" cy="5137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95"/>
          <p:cNvSpPr txBox="1"/>
          <p:nvPr>
            <p:ph idx="1" type="body"/>
          </p:nvPr>
        </p:nvSpPr>
        <p:spPr>
          <a:xfrm>
            <a:off x="1370693" y="6307230"/>
            <a:ext cx="15530642" cy="23882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177" name="Google Shape;177;p95"/>
          <p:cNvSpPr txBox="1"/>
          <p:nvPr>
            <p:ph idx="10" type="dt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95"/>
          <p:cNvSpPr txBox="1"/>
          <p:nvPr>
            <p:ph idx="11" type="ftr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95"/>
          <p:cNvSpPr txBox="1"/>
          <p:nvPr>
            <p:ph idx="12" type="sldNum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6"/>
          <p:cNvSpPr txBox="1"/>
          <p:nvPr>
            <p:ph type="title"/>
          </p:nvPr>
        </p:nvSpPr>
        <p:spPr>
          <a:xfrm>
            <a:off x="2169318" y="914400"/>
            <a:ext cx="13954128" cy="4489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96"/>
          <p:cNvSpPr txBox="1"/>
          <p:nvPr>
            <p:ph idx="1" type="body"/>
          </p:nvPr>
        </p:nvSpPr>
        <p:spPr>
          <a:xfrm>
            <a:off x="2580967" y="5415048"/>
            <a:ext cx="13128449" cy="640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183" name="Google Shape;183;p96"/>
          <p:cNvSpPr txBox="1"/>
          <p:nvPr>
            <p:ph idx="2" type="body"/>
          </p:nvPr>
        </p:nvSpPr>
        <p:spPr>
          <a:xfrm>
            <a:off x="1370691" y="6307232"/>
            <a:ext cx="15530643" cy="2379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184" name="Google Shape;184;p96"/>
          <p:cNvSpPr txBox="1"/>
          <p:nvPr>
            <p:ph idx="10" type="dt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96"/>
          <p:cNvSpPr txBox="1"/>
          <p:nvPr>
            <p:ph idx="11" type="ftr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96"/>
          <p:cNvSpPr txBox="1"/>
          <p:nvPr>
            <p:ph idx="12" type="sldNum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96"/>
          <p:cNvSpPr txBox="1"/>
          <p:nvPr/>
        </p:nvSpPr>
        <p:spPr>
          <a:xfrm>
            <a:off x="1254918" y="1102862"/>
            <a:ext cx="914400" cy="87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ckwell"/>
              <a:buNone/>
            </a:pPr>
            <a:r>
              <a:rPr b="0" lang="en-US" sz="120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188" name="Google Shape;188;p96"/>
          <p:cNvSpPr txBox="1"/>
          <p:nvPr/>
        </p:nvSpPr>
        <p:spPr>
          <a:xfrm>
            <a:off x="15986934" y="4458140"/>
            <a:ext cx="914400" cy="87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ockwell"/>
              <a:buNone/>
            </a:pPr>
            <a:r>
              <a:rPr b="0" lang="en-US" sz="120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7"/>
          <p:cNvSpPr txBox="1"/>
          <p:nvPr>
            <p:ph type="title"/>
          </p:nvPr>
        </p:nvSpPr>
        <p:spPr>
          <a:xfrm>
            <a:off x="1370691" y="914401"/>
            <a:ext cx="15530643" cy="1988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97"/>
          <p:cNvSpPr txBox="1"/>
          <p:nvPr>
            <p:ph idx="1" type="body"/>
          </p:nvPr>
        </p:nvSpPr>
        <p:spPr>
          <a:xfrm>
            <a:off x="1370691" y="3132479"/>
            <a:ext cx="4948434" cy="12349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0" sz="3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192" name="Google Shape;192;p97"/>
          <p:cNvSpPr txBox="1"/>
          <p:nvPr>
            <p:ph idx="2" type="body"/>
          </p:nvPr>
        </p:nvSpPr>
        <p:spPr>
          <a:xfrm>
            <a:off x="1370691" y="4367436"/>
            <a:ext cx="4948434" cy="4319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9pPr>
          </a:lstStyle>
          <a:p/>
        </p:txBody>
      </p:sp>
      <p:sp>
        <p:nvSpPr>
          <p:cNvPr id="193" name="Google Shape;193;p97"/>
          <p:cNvSpPr txBox="1"/>
          <p:nvPr>
            <p:ph idx="3" type="body"/>
          </p:nvPr>
        </p:nvSpPr>
        <p:spPr>
          <a:xfrm>
            <a:off x="6667317" y="3132480"/>
            <a:ext cx="4947837" cy="1234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0" sz="3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194" name="Google Shape;194;p97"/>
          <p:cNvSpPr txBox="1"/>
          <p:nvPr>
            <p:ph idx="4" type="body"/>
          </p:nvPr>
        </p:nvSpPr>
        <p:spPr>
          <a:xfrm>
            <a:off x="6667318" y="4367436"/>
            <a:ext cx="4949732" cy="4319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9pPr>
          </a:lstStyle>
          <a:p/>
        </p:txBody>
      </p:sp>
      <p:sp>
        <p:nvSpPr>
          <p:cNvPr id="195" name="Google Shape;195;p97"/>
          <p:cNvSpPr txBox="1"/>
          <p:nvPr>
            <p:ph idx="5" type="body"/>
          </p:nvPr>
        </p:nvSpPr>
        <p:spPr>
          <a:xfrm>
            <a:off x="11959948" y="3132480"/>
            <a:ext cx="4936817" cy="1234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0" sz="3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196" name="Google Shape;196;p97"/>
          <p:cNvSpPr txBox="1"/>
          <p:nvPr>
            <p:ph idx="6" type="body"/>
          </p:nvPr>
        </p:nvSpPr>
        <p:spPr>
          <a:xfrm>
            <a:off x="11964520" y="4367436"/>
            <a:ext cx="4936817" cy="4319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/>
            </a:lvl1pPr>
            <a:lvl2pPr indent="-2286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indent="-2286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4pPr>
            <a:lvl5pPr indent="-2286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5pPr>
            <a:lvl6pPr indent="-2286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6pPr>
            <a:lvl7pPr indent="-2286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7pPr>
            <a:lvl8pPr indent="-2286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8pPr>
            <a:lvl9pPr indent="-2286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9pPr>
          </a:lstStyle>
          <a:p/>
        </p:txBody>
      </p:sp>
      <p:sp>
        <p:nvSpPr>
          <p:cNvPr id="197" name="Google Shape;197;p97"/>
          <p:cNvSpPr txBox="1"/>
          <p:nvPr>
            <p:ph idx="10" type="dt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97"/>
          <p:cNvSpPr txBox="1"/>
          <p:nvPr>
            <p:ph idx="11" type="ftr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97"/>
          <p:cNvSpPr txBox="1"/>
          <p:nvPr>
            <p:ph idx="12" type="sldNum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8"/>
          <p:cNvSpPr txBox="1"/>
          <p:nvPr>
            <p:ph type="title"/>
          </p:nvPr>
        </p:nvSpPr>
        <p:spPr>
          <a:xfrm>
            <a:off x="1370693" y="914401"/>
            <a:ext cx="15530642" cy="1989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98"/>
          <p:cNvSpPr txBox="1"/>
          <p:nvPr>
            <p:ph idx="1" type="body"/>
          </p:nvPr>
        </p:nvSpPr>
        <p:spPr>
          <a:xfrm rot="5400000">
            <a:off x="6364662" y="-1849873"/>
            <a:ext cx="5542704" cy="15530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98"/>
          <p:cNvSpPr txBox="1"/>
          <p:nvPr>
            <p:ph idx="10" type="dt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98"/>
          <p:cNvSpPr txBox="1"/>
          <p:nvPr>
            <p:ph idx="11" type="ftr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98"/>
          <p:cNvSpPr txBox="1"/>
          <p:nvPr>
            <p:ph idx="12" type="sldNum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9"/>
          <p:cNvSpPr txBox="1"/>
          <p:nvPr>
            <p:ph type="title"/>
          </p:nvPr>
        </p:nvSpPr>
        <p:spPr>
          <a:xfrm rot="5400000">
            <a:off x="11108143" y="2893607"/>
            <a:ext cx="7772402" cy="3813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99"/>
          <p:cNvSpPr txBox="1"/>
          <p:nvPr>
            <p:ph idx="1" type="body"/>
          </p:nvPr>
        </p:nvSpPr>
        <p:spPr>
          <a:xfrm rot="5400000">
            <a:off x="3228520" y="-943429"/>
            <a:ext cx="7772402" cy="11488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99"/>
          <p:cNvSpPr txBox="1"/>
          <p:nvPr>
            <p:ph idx="10" type="dt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99"/>
          <p:cNvSpPr txBox="1"/>
          <p:nvPr>
            <p:ph idx="11" type="ftr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99"/>
          <p:cNvSpPr txBox="1"/>
          <p:nvPr>
            <p:ph idx="12" type="sldNum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8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8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8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8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8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8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8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8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8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8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8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3"/>
          <p:cNvSpPr txBox="1"/>
          <p:nvPr>
            <p:ph type="title"/>
          </p:nvPr>
        </p:nvSpPr>
        <p:spPr>
          <a:xfrm>
            <a:off x="1370693" y="914401"/>
            <a:ext cx="15530642" cy="1989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Bookman Old Style"/>
              <a:buNone/>
              <a:defRPr b="1" i="0" sz="51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73"/>
          <p:cNvSpPr txBox="1"/>
          <p:nvPr>
            <p:ph idx="1" type="body"/>
          </p:nvPr>
        </p:nvSpPr>
        <p:spPr>
          <a:xfrm>
            <a:off x="1370693" y="3144096"/>
            <a:ext cx="15530643" cy="5542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400050" lvl="1" marL="9144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81000" lvl="2" marL="13716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61950" lvl="3" marL="18288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2900" lvl="4" marL="22860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42900" lvl="6" marL="32004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42900" lvl="7" marL="36576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42900" lvl="8" marL="41148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7" name="Google Shape;87;p73"/>
          <p:cNvSpPr txBox="1"/>
          <p:nvPr>
            <p:ph idx="10" type="dt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8" name="Google Shape;88;p73"/>
          <p:cNvSpPr txBox="1"/>
          <p:nvPr>
            <p:ph idx="11" type="ftr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9" name="Google Shape;89;p73"/>
          <p:cNvSpPr txBox="1"/>
          <p:nvPr>
            <p:ph idx="12" type="sldNum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5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sz="15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sz="15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sz="15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sz="15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sz="15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sz="15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sz="15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sz="15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2.jpg"/><Relationship Id="rId4" Type="http://schemas.openxmlformats.org/officeDocument/2006/relationships/image" Target="../media/image20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Relationship Id="rId7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24.jpg"/><Relationship Id="rId7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jp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jp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g"/><Relationship Id="rId4" Type="http://schemas.openxmlformats.org/officeDocument/2006/relationships/image" Target="../media/image39.jp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jp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jp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jp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jp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7.jp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jpg"/><Relationship Id="rId4" Type="http://schemas.openxmlformats.org/officeDocument/2006/relationships/image" Target="../media/image47.jpg"/><Relationship Id="rId5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jp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4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93.jpg"/><Relationship Id="rId5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jp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jpg"/><Relationship Id="rId9" Type="http://schemas.openxmlformats.org/officeDocument/2006/relationships/image" Target="../media/image10.pn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9.jpg"/><Relationship Id="rId8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jpg"/><Relationship Id="rId4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Relationship Id="rId4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jpg"/><Relationship Id="rId4" Type="http://schemas.openxmlformats.org/officeDocument/2006/relationships/image" Target="../media/image57.jpg"/><Relationship Id="rId5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jpg"/><Relationship Id="rId4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jpg"/><Relationship Id="rId4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Relationship Id="rId4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Relationship Id="rId4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png"/><Relationship Id="rId4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png"/><Relationship Id="rId4" Type="http://schemas.openxmlformats.org/officeDocument/2006/relationships/image" Target="../media/image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0.png"/><Relationship Id="rId4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61.png"/><Relationship Id="rId6" Type="http://schemas.openxmlformats.org/officeDocument/2006/relationships/image" Target="../media/image6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4.png"/><Relationship Id="rId4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1.png"/><Relationship Id="rId4" Type="http://schemas.openxmlformats.org/officeDocument/2006/relationships/image" Target="../media/image1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6.png"/><Relationship Id="rId4" Type="http://schemas.openxmlformats.org/officeDocument/2006/relationships/image" Target="../media/image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5.png"/><Relationship Id="rId4" Type="http://schemas.openxmlformats.org/officeDocument/2006/relationships/image" Target="../media/image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72.png"/><Relationship Id="rId5" Type="http://schemas.openxmlformats.org/officeDocument/2006/relationships/image" Target="../media/image68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4.jp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2.jpg"/><Relationship Id="rId4" Type="http://schemas.openxmlformats.org/officeDocument/2006/relationships/image" Target="../media/image1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7.jpg"/><Relationship Id="rId4" Type="http://schemas.openxmlformats.org/officeDocument/2006/relationships/image" Target="../media/image1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7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76.png"/><Relationship Id="rId5" Type="http://schemas.openxmlformats.org/officeDocument/2006/relationships/image" Target="../media/image71.png"/><Relationship Id="rId6" Type="http://schemas.openxmlformats.org/officeDocument/2006/relationships/image" Target="../media/image1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69.png"/><Relationship Id="rId5" Type="http://schemas.openxmlformats.org/officeDocument/2006/relationships/image" Target="../media/image79.png"/><Relationship Id="rId6" Type="http://schemas.openxmlformats.org/officeDocument/2006/relationships/image" Target="../media/image1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91.png"/><Relationship Id="rId5" Type="http://schemas.openxmlformats.org/officeDocument/2006/relationships/image" Target="../media/image73.png"/><Relationship Id="rId6" Type="http://schemas.openxmlformats.org/officeDocument/2006/relationships/image" Target="../media/image1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87.png"/><Relationship Id="rId5" Type="http://schemas.openxmlformats.org/officeDocument/2006/relationships/image" Target="../media/image80.png"/><Relationship Id="rId6" Type="http://schemas.openxmlformats.org/officeDocument/2006/relationships/image" Target="../media/image1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2.png"/><Relationship Id="rId4" Type="http://schemas.openxmlformats.org/officeDocument/2006/relationships/image" Target="../media/image90.png"/><Relationship Id="rId5" Type="http://schemas.openxmlformats.org/officeDocument/2006/relationships/image" Target="../media/image1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96.png"/><Relationship Id="rId5" Type="http://schemas.openxmlformats.org/officeDocument/2006/relationships/image" Target="../media/image88.png"/><Relationship Id="rId6" Type="http://schemas.openxmlformats.org/officeDocument/2006/relationships/image" Target="../media/image1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43.png"/><Relationship Id="rId5" Type="http://schemas.openxmlformats.org/officeDocument/2006/relationships/image" Target="../media/image36.jpg"/><Relationship Id="rId6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85.png"/><Relationship Id="rId5" Type="http://schemas.openxmlformats.org/officeDocument/2006/relationships/image" Target="../media/image97.png"/><Relationship Id="rId6" Type="http://schemas.openxmlformats.org/officeDocument/2006/relationships/image" Target="../media/image1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Relationship Id="rId4" Type="http://schemas.openxmlformats.org/officeDocument/2006/relationships/image" Target="../media/image98.png"/><Relationship Id="rId5" Type="http://schemas.openxmlformats.org/officeDocument/2006/relationships/image" Target="../media/image94.png"/><Relationship Id="rId6" Type="http://schemas.openxmlformats.org/officeDocument/2006/relationships/image" Target="../media/image1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Relationship Id="rId4" Type="http://schemas.openxmlformats.org/officeDocument/2006/relationships/image" Target="../media/image86.png"/><Relationship Id="rId5" Type="http://schemas.openxmlformats.org/officeDocument/2006/relationships/image" Target="../media/image89.png"/><Relationship Id="rId6" Type="http://schemas.openxmlformats.org/officeDocument/2006/relationships/image" Target="../media/image95.png"/><Relationship Id="rId7" Type="http://schemas.openxmlformats.org/officeDocument/2006/relationships/image" Target="../media/image1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0.png"/><Relationship Id="rId4" Type="http://schemas.openxmlformats.org/officeDocument/2006/relationships/image" Target="../media/image100.png"/><Relationship Id="rId5" Type="http://schemas.openxmlformats.org/officeDocument/2006/relationships/image" Target="../media/image99.png"/><Relationship Id="rId6" Type="http://schemas.openxmlformats.org/officeDocument/2006/relationships/image" Target="../media/image10.png"/><Relationship Id="rId7" Type="http://schemas.openxmlformats.org/officeDocument/2006/relationships/image" Target="../media/image10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3.png"/><Relationship Id="rId4" Type="http://schemas.openxmlformats.org/officeDocument/2006/relationships/image" Target="../media/image108.png"/><Relationship Id="rId5" Type="http://schemas.openxmlformats.org/officeDocument/2006/relationships/image" Target="../media/image105.png"/><Relationship Id="rId6" Type="http://schemas.openxmlformats.org/officeDocument/2006/relationships/image" Target="../media/image1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2.png"/><Relationship Id="rId4" Type="http://schemas.openxmlformats.org/officeDocument/2006/relationships/image" Target="../media/image1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5.png"/><Relationship Id="rId4" Type="http://schemas.openxmlformats.org/officeDocument/2006/relationships/image" Target="../media/image10.png"/><Relationship Id="rId5" Type="http://schemas.openxmlformats.org/officeDocument/2006/relationships/image" Target="../media/image106.jpg"/><Relationship Id="rId6" Type="http://schemas.openxmlformats.org/officeDocument/2006/relationships/image" Target="../media/image10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7.png"/><Relationship Id="rId4" Type="http://schemas.openxmlformats.org/officeDocument/2006/relationships/image" Target="../media/image1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1.jpg"/><Relationship Id="rId4" Type="http://schemas.openxmlformats.org/officeDocument/2006/relationships/image" Target="../media/image1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Relationship Id="rId4" Type="http://schemas.openxmlformats.org/officeDocument/2006/relationships/image" Target="../media/image10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36.jp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3.jpg"/><Relationship Id="rId4" Type="http://schemas.openxmlformats.org/officeDocument/2006/relationships/image" Target="../media/image31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"/>
          <p:cNvSpPr/>
          <p:nvPr/>
        </p:nvSpPr>
        <p:spPr>
          <a:xfrm>
            <a:off x="25134" y="50977"/>
            <a:ext cx="15501768" cy="10744559"/>
          </a:xfrm>
          <a:custGeom>
            <a:rect b="b" l="l" r="r" t="t"/>
            <a:pathLst>
              <a:path extrusionOk="0" h="10744559" w="15501768">
                <a:moveTo>
                  <a:pt x="0" y="0"/>
                </a:moveTo>
                <a:lnTo>
                  <a:pt x="15501768" y="0"/>
                </a:lnTo>
                <a:lnTo>
                  <a:pt x="15501768" y="10744559"/>
                </a:lnTo>
                <a:lnTo>
                  <a:pt x="0" y="107445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427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"/>
          <p:cNvSpPr/>
          <p:nvPr/>
        </p:nvSpPr>
        <p:spPr>
          <a:xfrm>
            <a:off x="-1004687" y="8319201"/>
            <a:ext cx="4066773" cy="4066773"/>
          </a:xfrm>
          <a:custGeom>
            <a:rect b="b" l="l" r="r" t="t"/>
            <a:pathLst>
              <a:path extrusionOk="0" h="4066773" w="4066773">
                <a:moveTo>
                  <a:pt x="0" y="0"/>
                </a:moveTo>
                <a:lnTo>
                  <a:pt x="4066774" y="0"/>
                </a:lnTo>
                <a:lnTo>
                  <a:pt x="4066774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"/>
          <p:cNvSpPr/>
          <p:nvPr/>
        </p:nvSpPr>
        <p:spPr>
          <a:xfrm>
            <a:off x="697430" y="2008991"/>
            <a:ext cx="750581" cy="931873"/>
          </a:xfrm>
          <a:custGeom>
            <a:rect b="b" l="l" r="r" t="t"/>
            <a:pathLst>
              <a:path extrusionOk="0" h="931873" w="750581">
                <a:moveTo>
                  <a:pt x="0" y="0"/>
                </a:moveTo>
                <a:lnTo>
                  <a:pt x="750581" y="0"/>
                </a:lnTo>
                <a:lnTo>
                  <a:pt x="750581" y="931873"/>
                </a:lnTo>
                <a:lnTo>
                  <a:pt x="0" y="931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" name="Google Shape;220;p1"/>
          <p:cNvGrpSpPr/>
          <p:nvPr/>
        </p:nvGrpSpPr>
        <p:grpSpPr>
          <a:xfrm>
            <a:off x="4707731" y="2903227"/>
            <a:ext cx="8872538" cy="4737646"/>
            <a:chOff x="0" y="-28575"/>
            <a:chExt cx="2336800" cy="1247775"/>
          </a:xfrm>
        </p:grpSpPr>
        <p:sp>
          <p:nvSpPr>
            <p:cNvPr id="221" name="Google Shape;221;p1"/>
            <p:cNvSpPr/>
            <p:nvPr/>
          </p:nvSpPr>
          <p:spPr>
            <a:xfrm>
              <a:off x="0" y="0"/>
              <a:ext cx="2336800" cy="1219200"/>
            </a:xfrm>
            <a:custGeom>
              <a:rect b="b" l="l" r="r" t="t"/>
              <a:pathLst>
                <a:path extrusionOk="0" h="1219200" w="2336800">
                  <a:moveTo>
                    <a:pt x="6108" y="0"/>
                  </a:moveTo>
                  <a:lnTo>
                    <a:pt x="2330692" y="0"/>
                  </a:lnTo>
                  <a:cubicBezTo>
                    <a:pt x="2334065" y="0"/>
                    <a:pt x="2336800" y="2735"/>
                    <a:pt x="2336800" y="6108"/>
                  </a:cubicBezTo>
                  <a:lnTo>
                    <a:pt x="2336800" y="1213092"/>
                  </a:lnTo>
                  <a:cubicBezTo>
                    <a:pt x="2336800" y="1216465"/>
                    <a:pt x="2334065" y="1219200"/>
                    <a:pt x="2330692" y="1219200"/>
                  </a:cubicBezTo>
                  <a:lnTo>
                    <a:pt x="6108" y="1219200"/>
                  </a:lnTo>
                  <a:cubicBezTo>
                    <a:pt x="2735" y="1219200"/>
                    <a:pt x="0" y="1216465"/>
                    <a:pt x="0" y="1213092"/>
                  </a:cubicBezTo>
                  <a:lnTo>
                    <a:pt x="0" y="6108"/>
                  </a:lnTo>
                  <a:cubicBezTo>
                    <a:pt x="0" y="2735"/>
                    <a:pt x="2735" y="0"/>
                    <a:pt x="6108" y="0"/>
                  </a:cubicBezTo>
                  <a:close/>
                </a:path>
              </a:pathLst>
            </a:custGeom>
            <a:solidFill>
              <a:srgbClr val="00569E">
                <a:alpha val="8196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"/>
            <p:cNvSpPr txBox="1"/>
            <p:nvPr/>
          </p:nvSpPr>
          <p:spPr>
            <a:xfrm>
              <a:off x="0" y="-28575"/>
              <a:ext cx="2336800" cy="1247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3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1"/>
          <p:cNvSpPr txBox="1"/>
          <p:nvPr/>
        </p:nvSpPr>
        <p:spPr>
          <a:xfrm>
            <a:off x="4514743" y="3187708"/>
            <a:ext cx="9795474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92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ODOO RETAIL </a:t>
            </a:r>
            <a:endParaRPr/>
          </a:p>
        </p:txBody>
      </p:sp>
      <p:sp>
        <p:nvSpPr>
          <p:cNvPr id="224" name="Google Shape;224;p1"/>
          <p:cNvSpPr txBox="1"/>
          <p:nvPr/>
        </p:nvSpPr>
        <p:spPr>
          <a:xfrm>
            <a:off x="5713852" y="7047076"/>
            <a:ext cx="6497924" cy="491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3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Sup</a:t>
            </a:r>
            <a:r>
              <a:rPr b="1" lang="en-US" sz="310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ervised</a:t>
            </a:r>
            <a:r>
              <a:rPr b="1" lang="en-US" sz="310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US" sz="310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By </a:t>
            </a:r>
            <a:r>
              <a:rPr lang="en-US" sz="310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b="1" lang="en-US" sz="310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DR</a:t>
            </a:r>
            <a:r>
              <a:rPr lang="en-US" sz="310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b="1" lang="en-US" sz="310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Elwy</a:t>
            </a:r>
            <a:r>
              <a:rPr lang="en-US" sz="310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US" sz="310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Rady</a:t>
            </a:r>
            <a:endParaRPr/>
          </a:p>
        </p:txBody>
      </p:sp>
      <p:sp>
        <p:nvSpPr>
          <p:cNvPr id="225" name="Google Shape;225;p1"/>
          <p:cNvSpPr txBox="1"/>
          <p:nvPr/>
        </p:nvSpPr>
        <p:spPr>
          <a:xfrm>
            <a:off x="1613117" y="2177846"/>
            <a:ext cx="5803251" cy="60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956">
                <a:solidFill>
                  <a:srgbClr val="FFFAEB"/>
                </a:solidFill>
                <a:latin typeface="Sansita"/>
                <a:ea typeface="Sansita"/>
                <a:cs typeface="Sansita"/>
                <a:sym typeface="Sansita"/>
              </a:rPr>
              <a:t>Intelligent Solutions</a:t>
            </a:r>
            <a:endParaRPr/>
          </a:p>
        </p:txBody>
      </p:sp>
      <p:sp>
        <p:nvSpPr>
          <p:cNvPr id="226" name="Google Shape;226;p1"/>
          <p:cNvSpPr txBox="1"/>
          <p:nvPr/>
        </p:nvSpPr>
        <p:spPr>
          <a:xfrm>
            <a:off x="4849258" y="4429409"/>
            <a:ext cx="8467183" cy="2663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98">
                <a:solidFill>
                  <a:srgbClr val="0ABFFF"/>
                </a:solidFill>
                <a:latin typeface="Arial"/>
                <a:ea typeface="Arial"/>
                <a:cs typeface="Arial"/>
                <a:sym typeface="Arial"/>
              </a:rPr>
              <a:t>INVENTORY PROJECT</a:t>
            </a:r>
            <a:endParaRPr/>
          </a:p>
        </p:txBody>
      </p:sp>
      <p:pic>
        <p:nvPicPr>
          <p:cNvPr id="227" name="Google Shape;227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8699" y="141008"/>
            <a:ext cx="16255736" cy="1543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569E"/>
            </a:gs>
            <a:gs pos="50000">
              <a:srgbClr val="00569E"/>
            </a:gs>
            <a:gs pos="100000">
              <a:srgbClr val="00B5F8"/>
            </a:gs>
          </a:gsLst>
          <a:lin ang="5400000" scaled="0"/>
        </a:gra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"/>
          <p:cNvSpPr/>
          <p:nvPr/>
        </p:nvSpPr>
        <p:spPr>
          <a:xfrm>
            <a:off x="9983315" y="-3394698"/>
            <a:ext cx="9830244" cy="9830244"/>
          </a:xfrm>
          <a:custGeom>
            <a:rect b="b" l="l" r="r" t="t"/>
            <a:pathLst>
              <a:path extrusionOk="0" h="9830244" w="9830244">
                <a:moveTo>
                  <a:pt x="0" y="0"/>
                </a:moveTo>
                <a:lnTo>
                  <a:pt x="9830244" y="0"/>
                </a:lnTo>
                <a:lnTo>
                  <a:pt x="9830244" y="9830244"/>
                </a:lnTo>
                <a:lnTo>
                  <a:pt x="0" y="9830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0"/>
          <p:cNvSpPr/>
          <p:nvPr/>
        </p:nvSpPr>
        <p:spPr>
          <a:xfrm>
            <a:off x="3861875" y="8845935"/>
            <a:ext cx="10554120" cy="960956"/>
          </a:xfrm>
          <a:custGeom>
            <a:rect b="b" l="l" r="r" t="t"/>
            <a:pathLst>
              <a:path extrusionOk="0" h="960956" w="10554120">
                <a:moveTo>
                  <a:pt x="0" y="0"/>
                </a:moveTo>
                <a:lnTo>
                  <a:pt x="10554120" y="0"/>
                </a:lnTo>
                <a:lnTo>
                  <a:pt x="10554120" y="960957"/>
                </a:lnTo>
                <a:lnTo>
                  <a:pt x="0" y="9609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11691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p10"/>
          <p:cNvGrpSpPr/>
          <p:nvPr/>
        </p:nvGrpSpPr>
        <p:grpSpPr>
          <a:xfrm>
            <a:off x="1295400" y="763138"/>
            <a:ext cx="15316199" cy="8760725"/>
            <a:chOff x="0" y="-28575"/>
            <a:chExt cx="3345454" cy="2776982"/>
          </a:xfrm>
        </p:grpSpPr>
        <p:sp>
          <p:nvSpPr>
            <p:cNvPr id="400" name="Google Shape;400;p10"/>
            <p:cNvSpPr/>
            <p:nvPr/>
          </p:nvSpPr>
          <p:spPr>
            <a:xfrm>
              <a:off x="0" y="0"/>
              <a:ext cx="3345454" cy="2748407"/>
            </a:xfrm>
            <a:custGeom>
              <a:rect b="b" l="l" r="r" t="t"/>
              <a:pathLst>
                <a:path extrusionOk="0" h="2499544" w="3345454">
                  <a:moveTo>
                    <a:pt x="9536" y="0"/>
                  </a:moveTo>
                  <a:lnTo>
                    <a:pt x="3335917" y="0"/>
                  </a:lnTo>
                  <a:cubicBezTo>
                    <a:pt x="3338447" y="0"/>
                    <a:pt x="3340872" y="1005"/>
                    <a:pt x="3342660" y="2793"/>
                  </a:cubicBezTo>
                  <a:cubicBezTo>
                    <a:pt x="3344449" y="4581"/>
                    <a:pt x="3345454" y="7007"/>
                    <a:pt x="3345454" y="9536"/>
                  </a:cubicBezTo>
                  <a:lnTo>
                    <a:pt x="3345454" y="2490008"/>
                  </a:lnTo>
                  <a:cubicBezTo>
                    <a:pt x="3345454" y="2492537"/>
                    <a:pt x="3344449" y="2494963"/>
                    <a:pt x="3342660" y="2496751"/>
                  </a:cubicBezTo>
                  <a:cubicBezTo>
                    <a:pt x="3340872" y="2498539"/>
                    <a:pt x="3338447" y="2499544"/>
                    <a:pt x="3335917" y="2499544"/>
                  </a:cubicBezTo>
                  <a:lnTo>
                    <a:pt x="9536" y="2499544"/>
                  </a:lnTo>
                  <a:cubicBezTo>
                    <a:pt x="7007" y="2499544"/>
                    <a:pt x="4581" y="2498539"/>
                    <a:pt x="2793" y="2496751"/>
                  </a:cubicBezTo>
                  <a:cubicBezTo>
                    <a:pt x="1005" y="2494963"/>
                    <a:pt x="0" y="2492537"/>
                    <a:pt x="0" y="2490008"/>
                  </a:cubicBezTo>
                  <a:lnTo>
                    <a:pt x="0" y="9536"/>
                  </a:lnTo>
                  <a:cubicBezTo>
                    <a:pt x="0" y="7007"/>
                    <a:pt x="1005" y="4581"/>
                    <a:pt x="2793" y="2793"/>
                  </a:cubicBezTo>
                  <a:cubicBezTo>
                    <a:pt x="4581" y="1005"/>
                    <a:pt x="7007" y="0"/>
                    <a:pt x="9536" y="0"/>
                  </a:cubicBez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084C6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0"/>
            <p:cNvSpPr txBox="1"/>
            <p:nvPr/>
          </p:nvSpPr>
          <p:spPr>
            <a:xfrm>
              <a:off x="0" y="-28575"/>
              <a:ext cx="3345454" cy="2528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3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p10"/>
          <p:cNvSpPr/>
          <p:nvPr/>
        </p:nvSpPr>
        <p:spPr>
          <a:xfrm flipH="1">
            <a:off x="-344651" y="6462760"/>
            <a:ext cx="3807081" cy="7614163"/>
          </a:xfrm>
          <a:custGeom>
            <a:rect b="b" l="l" r="r" t="t"/>
            <a:pathLst>
              <a:path extrusionOk="0" h="7614163" w="3807081">
                <a:moveTo>
                  <a:pt x="3807081" y="0"/>
                </a:moveTo>
                <a:lnTo>
                  <a:pt x="0" y="0"/>
                </a:lnTo>
                <a:lnTo>
                  <a:pt x="0" y="7614163"/>
                </a:lnTo>
                <a:lnTo>
                  <a:pt x="3807081" y="7614163"/>
                </a:lnTo>
                <a:lnTo>
                  <a:pt x="3807081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0"/>
          <p:cNvSpPr txBox="1"/>
          <p:nvPr/>
        </p:nvSpPr>
        <p:spPr>
          <a:xfrm>
            <a:off x="4427551" y="1209851"/>
            <a:ext cx="2724364" cy="704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67">
                <a:solidFill>
                  <a:srgbClr val="00569E"/>
                </a:solidFill>
                <a:latin typeface="Arial"/>
                <a:ea typeface="Arial"/>
                <a:cs typeface="Arial"/>
                <a:sym typeface="Arial"/>
              </a:rPr>
              <a:t>Phase 3</a:t>
            </a:r>
            <a:endParaRPr/>
          </a:p>
        </p:txBody>
      </p:sp>
      <p:sp>
        <p:nvSpPr>
          <p:cNvPr id="404" name="Google Shape;404;p10"/>
          <p:cNvSpPr txBox="1"/>
          <p:nvPr/>
        </p:nvSpPr>
        <p:spPr>
          <a:xfrm>
            <a:off x="4427551" y="2031176"/>
            <a:ext cx="9088874" cy="767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7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Finally, we launched the system, with ongoing support to address any issues."</a:t>
            </a:r>
            <a:endParaRPr b="0" i="0" sz="3600" u="none" cap="none" strike="noStrike">
              <a:solidFill>
                <a:srgbClr val="0056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0"/>
          <p:cNvSpPr txBox="1"/>
          <p:nvPr/>
        </p:nvSpPr>
        <p:spPr>
          <a:xfrm>
            <a:off x="8490198" y="5888348"/>
            <a:ext cx="1039034" cy="65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2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406" name="Google Shape;406;p10"/>
          <p:cNvSpPr/>
          <p:nvPr/>
        </p:nvSpPr>
        <p:spPr>
          <a:xfrm>
            <a:off x="7434251" y="1211831"/>
            <a:ext cx="1550036" cy="48829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0"/>
          <p:cNvSpPr txBox="1"/>
          <p:nvPr/>
        </p:nvSpPr>
        <p:spPr>
          <a:xfrm>
            <a:off x="9380153" y="923688"/>
            <a:ext cx="330999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36609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 Live</a:t>
            </a:r>
            <a:endParaRPr/>
          </a:p>
        </p:txBody>
      </p:sp>
      <p:pic>
        <p:nvPicPr>
          <p:cNvPr descr="A warehouse with boxes on shelves&#10;&#10;Description automatically generated" id="408" name="Google Shape;408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86375" y="3336793"/>
            <a:ext cx="6372225" cy="5740356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id="409" name="Google Shape;409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15094" y="927342"/>
            <a:ext cx="14215505" cy="183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1"/>
          <p:cNvSpPr txBox="1"/>
          <p:nvPr>
            <p:ph type="title"/>
          </p:nvPr>
        </p:nvSpPr>
        <p:spPr>
          <a:xfrm>
            <a:off x="1143000" y="266700"/>
            <a:ext cx="15087599" cy="8763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lang="en-US"/>
              <a:t>INVENTORY MODULE </a:t>
            </a:r>
            <a:endParaRPr/>
          </a:p>
        </p:txBody>
      </p:sp>
      <p:sp>
        <p:nvSpPr>
          <p:cNvPr id="415" name="Google Shape;415;p11"/>
          <p:cNvSpPr txBox="1"/>
          <p:nvPr>
            <p:ph idx="1" type="body"/>
          </p:nvPr>
        </p:nvSpPr>
        <p:spPr>
          <a:xfrm>
            <a:off x="1378677" y="9092150"/>
            <a:ext cx="15530645" cy="1710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Open Inventory then click on product to create new products</a:t>
            </a:r>
            <a:endParaRPr/>
          </a:p>
        </p:txBody>
      </p:sp>
      <p:pic>
        <p:nvPicPr>
          <p:cNvPr descr="A screenshot of a computer&#10;&#10;Description automatically generated" id="416" name="Google Shape;41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99" y="1406837"/>
            <a:ext cx="16611600" cy="76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11"/>
          <p:cNvSpPr/>
          <p:nvPr/>
        </p:nvSpPr>
        <p:spPr>
          <a:xfrm>
            <a:off x="3200400" y="1609044"/>
            <a:ext cx="685800" cy="1905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 cap="flat" cmpd="sng" w="19050">
            <a:solidFill>
              <a:srgbClr val="4253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18" name="Google Shape;41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55" y="38100"/>
            <a:ext cx="16655143" cy="1347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2"/>
          <p:cNvSpPr txBox="1"/>
          <p:nvPr>
            <p:ph type="title"/>
          </p:nvPr>
        </p:nvSpPr>
        <p:spPr>
          <a:xfrm>
            <a:off x="1328056" y="7200900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ookman Old Style"/>
              <a:buNone/>
            </a:pPr>
            <a:r>
              <a:t/>
            </a:r>
            <a:endParaRPr/>
          </a:p>
        </p:txBody>
      </p:sp>
      <p:sp>
        <p:nvSpPr>
          <p:cNvPr id="424" name="Google Shape;424;p12"/>
          <p:cNvSpPr txBox="1"/>
          <p:nvPr>
            <p:ph idx="1" type="body"/>
          </p:nvPr>
        </p:nvSpPr>
        <p:spPr>
          <a:xfrm>
            <a:off x="1341291" y="8597376"/>
            <a:ext cx="15548997" cy="1023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4000"/>
              <a:t>To define every product from configuration then select product category do identify every category</a:t>
            </a:r>
            <a:endParaRPr/>
          </a:p>
        </p:txBody>
      </p:sp>
      <p:pic>
        <p:nvPicPr>
          <p:cNvPr descr="A screenshot of a computer&#10;&#10;Description automatically generated" id="425" name="Google Shape;425;p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085" l="0" r="0" t="14085"/>
          <a:stretch/>
        </p:blipFill>
        <p:spPr>
          <a:xfrm>
            <a:off x="893412" y="1562100"/>
            <a:ext cx="16444753" cy="7035276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426" name="Google Shape;426;p12"/>
          <p:cNvSpPr/>
          <p:nvPr/>
        </p:nvSpPr>
        <p:spPr>
          <a:xfrm>
            <a:off x="4114800" y="4191000"/>
            <a:ext cx="1524000" cy="990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CC6D86"/>
              </a:gs>
              <a:gs pos="69000">
                <a:srgbClr val="C83B65"/>
              </a:gs>
              <a:gs pos="100000">
                <a:srgbClr val="B8335A"/>
              </a:gs>
            </a:gsLst>
            <a:lin ang="5400000" scaled="0"/>
          </a:gra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38100" sy="96000">
              <a:srgbClr val="000000">
                <a:alpha val="5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27" name="Google Shape;42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848" y="240506"/>
            <a:ext cx="16803981" cy="101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3"/>
          <p:cNvSpPr txBox="1"/>
          <p:nvPr>
            <p:ph type="title"/>
          </p:nvPr>
        </p:nvSpPr>
        <p:spPr>
          <a:xfrm>
            <a:off x="1368327" y="8087885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ookman Old Style"/>
              <a:buNone/>
            </a:pPr>
            <a:r>
              <a:rPr lang="en-US" sz="4000"/>
              <a:t>FROM INSIDE CATEGORY YOU CAN IDENTIFY WHICH   STOCK VALUATION METHOD YOU USE </a:t>
            </a:r>
            <a:endParaRPr/>
          </a:p>
        </p:txBody>
      </p:sp>
      <p:sp>
        <p:nvSpPr>
          <p:cNvPr id="433" name="Google Shape;433;p13"/>
          <p:cNvSpPr/>
          <p:nvPr/>
        </p:nvSpPr>
        <p:spPr>
          <a:xfrm>
            <a:off x="8051931" y="3770256"/>
            <a:ext cx="4338908" cy="254604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A screenshot of a computer&#10;&#10;Description automatically generated" id="434" name="Google Shape;434;p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58" r="1057" t="0"/>
          <a:stretch/>
        </p:blipFill>
        <p:spPr>
          <a:xfrm>
            <a:off x="347928" y="1485900"/>
            <a:ext cx="17592143" cy="623200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435" name="Google Shape;43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63" y="114300"/>
            <a:ext cx="17178072" cy="114239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13"/>
          <p:cNvSpPr/>
          <p:nvPr/>
        </p:nvSpPr>
        <p:spPr>
          <a:xfrm>
            <a:off x="9143999" y="4601904"/>
            <a:ext cx="3429001" cy="208436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441" name="Google Shape;441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255" l="0" r="0" t="12255"/>
          <a:stretch/>
        </p:blipFill>
        <p:spPr>
          <a:xfrm>
            <a:off x="1143000" y="1612790"/>
            <a:ext cx="15551346" cy="6731110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442" name="Google Shape;442;p14"/>
          <p:cNvSpPr txBox="1"/>
          <p:nvPr>
            <p:ph idx="1" type="body"/>
          </p:nvPr>
        </p:nvSpPr>
        <p:spPr>
          <a:xfrm>
            <a:off x="1369501" y="8343900"/>
            <a:ext cx="15548997" cy="1023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After creating products you can know the holistic information from  product card</a:t>
            </a:r>
            <a:endParaRPr/>
          </a:p>
        </p:txBody>
      </p:sp>
      <p:pic>
        <p:nvPicPr>
          <p:cNvPr id="443" name="Google Shape;44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63" y="114300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5"/>
          <p:cNvSpPr txBox="1"/>
          <p:nvPr>
            <p:ph idx="1" type="body"/>
          </p:nvPr>
        </p:nvSpPr>
        <p:spPr>
          <a:xfrm>
            <a:off x="1066800" y="8724900"/>
            <a:ext cx="15548997" cy="1023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You can warehouses from configuration then select warehouse and put the informatioin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screenshot of a computer&#10;&#10;Description automatically generated" id="449" name="Google Shape;449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916" l="0" r="0" t="916"/>
          <a:stretch/>
        </p:blipFill>
        <p:spPr>
          <a:xfrm>
            <a:off x="457201" y="1650890"/>
            <a:ext cx="17169120" cy="7074010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450" name="Google Shape;450;p15"/>
          <p:cNvSpPr/>
          <p:nvPr/>
        </p:nvSpPr>
        <p:spPr>
          <a:xfrm>
            <a:off x="2895600" y="2933700"/>
            <a:ext cx="2590800" cy="60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9050">
            <a:solidFill>
              <a:srgbClr val="412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51" name="Google Shape;45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972" y="190500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6"/>
          <p:cNvSpPr txBox="1"/>
          <p:nvPr>
            <p:ph idx="1" type="body"/>
          </p:nvPr>
        </p:nvSpPr>
        <p:spPr>
          <a:xfrm>
            <a:off x="1335170" y="8787042"/>
            <a:ext cx="15548997" cy="1023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4000"/>
              <a:t>To identify the location of every warehouse and parent one</a:t>
            </a:r>
            <a:endParaRPr/>
          </a:p>
        </p:txBody>
      </p:sp>
      <p:pic>
        <p:nvPicPr>
          <p:cNvPr descr="A screenshot of a computer&#10;&#10;Description automatically generated" id="457" name="Google Shape;457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311" l="0" r="0" t="4311"/>
          <a:stretch/>
        </p:blipFill>
        <p:spPr>
          <a:xfrm>
            <a:off x="1143000" y="1600200"/>
            <a:ext cx="15551346" cy="7086600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458" name="Google Shape;458;p16"/>
          <p:cNvSpPr/>
          <p:nvPr/>
        </p:nvSpPr>
        <p:spPr>
          <a:xfrm>
            <a:off x="8080473" y="1600200"/>
            <a:ext cx="1676400" cy="20193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AACB65"/>
              </a:gs>
              <a:gs pos="69000">
                <a:srgbClr val="9DCD2C"/>
              </a:gs>
              <a:gs pos="100000">
                <a:srgbClr val="8DB928"/>
              </a:gs>
            </a:gsLst>
            <a:lin ang="5400000" scaled="0"/>
          </a:gra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38100" sy="96000">
              <a:srgbClr val="000000">
                <a:alpha val="5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59" name="Google Shape;45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328" y="114300"/>
            <a:ext cx="17178072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7"/>
          <p:cNvSpPr txBox="1"/>
          <p:nvPr>
            <p:ph type="title"/>
          </p:nvPr>
        </p:nvSpPr>
        <p:spPr>
          <a:xfrm>
            <a:off x="1368327" y="7353300"/>
            <a:ext cx="15551346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 cap="none">
                <a:latin typeface="Times New Roman"/>
                <a:ea typeface="Times New Roman"/>
                <a:cs typeface="Times New Roman"/>
                <a:sym typeface="Times New Roman"/>
              </a:rPr>
              <a:t>From Configuration Select Putaway Rules  That Help To </a:t>
            </a:r>
            <a:r>
              <a:rPr i="0" lang="en-US" sz="3200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</a:t>
            </a:r>
            <a:br>
              <a:rPr i="0" lang="en-US" sz="3200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0" lang="en-US" sz="3200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Inventory Efficiency, Accuracy, And Space Utilization In Warehouses.</a:t>
            </a:r>
            <a:endParaRPr sz="32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5" name="Google Shape;465;p17"/>
          <p:cNvSpPr txBox="1"/>
          <p:nvPr>
            <p:ph idx="1" type="body"/>
          </p:nvPr>
        </p:nvSpPr>
        <p:spPr>
          <a:xfrm>
            <a:off x="1370676" y="8843164"/>
            <a:ext cx="15548997" cy="1023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</a:pPr>
            <a:r>
              <a:rPr b="1" lang="en-US"/>
              <a:t>But at First make sure that storage locations is activated from setting</a:t>
            </a:r>
            <a:endParaRPr/>
          </a:p>
        </p:txBody>
      </p:sp>
      <p:pic>
        <p:nvPicPr>
          <p:cNvPr descr="A screenshot of a computer&#10;&#10;Description automatically generated" id="466" name="Google Shape;466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317" l="0" r="0" t="13317"/>
          <a:stretch/>
        </p:blipFill>
        <p:spPr>
          <a:xfrm>
            <a:off x="952054" y="1485900"/>
            <a:ext cx="16383891" cy="5606569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467" name="Google Shape;46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63" y="114300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8"/>
          <p:cNvSpPr txBox="1"/>
          <p:nvPr>
            <p:ph type="title"/>
          </p:nvPr>
        </p:nvSpPr>
        <p:spPr>
          <a:xfrm>
            <a:off x="1378678" y="1069219"/>
            <a:ext cx="15530642" cy="19894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 sz="3400"/>
              <a:t> FROM REPORTING TAPE YOU CAN KNOW SOCK REPORT BEFORE AND AFTER RECEIVING</a:t>
            </a:r>
            <a:endParaRPr/>
          </a:p>
        </p:txBody>
      </p:sp>
      <p:sp>
        <p:nvSpPr>
          <p:cNvPr id="473" name="Google Shape;473;p18"/>
          <p:cNvSpPr txBox="1"/>
          <p:nvPr>
            <p:ph idx="1" type="body"/>
          </p:nvPr>
        </p:nvSpPr>
        <p:spPr>
          <a:xfrm>
            <a:off x="1370692" y="3144096"/>
            <a:ext cx="7525290" cy="5542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17145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A screenshot of a computer&#10;&#10;Description automatically generated" id="474" name="Google Shape;474;p1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-2" l="20565" r="17517" t="0"/>
          <a:stretch/>
        </p:blipFill>
        <p:spPr>
          <a:xfrm>
            <a:off x="609600" y="2903881"/>
            <a:ext cx="8534401" cy="6376189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4991" rotWithShape="0" algn="ctr" dir="5400000" dist="17780">
              <a:schemeClr val="dk1">
                <a:alpha val="40000"/>
              </a:schemeClr>
            </a:outerShdw>
          </a:effectLst>
        </p:spPr>
      </p:pic>
      <p:pic>
        <p:nvPicPr>
          <p:cNvPr descr="A screenshot of a computer&#10;&#10;Description automatically generated" id="475" name="Google Shape;47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92020" y="2781300"/>
            <a:ext cx="8667380" cy="657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4963" y="114300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9"/>
          <p:cNvSpPr txBox="1"/>
          <p:nvPr>
            <p:ph type="title"/>
          </p:nvPr>
        </p:nvSpPr>
        <p:spPr>
          <a:xfrm>
            <a:off x="495300" y="1261376"/>
            <a:ext cx="17297400" cy="11423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cap="none"/>
              <a:t>Using Landed Costs To Add Any Additional Costs On Puchases Like Shipping , Insurance Etc but you need to activate it from setting </a:t>
            </a:r>
            <a:endParaRPr/>
          </a:p>
        </p:txBody>
      </p:sp>
      <p:pic>
        <p:nvPicPr>
          <p:cNvPr descr="A screenshot of a computer&#10;&#10;Description automatically generated" id="482" name="Google Shape;482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224" l="0" r="0" t="19225"/>
          <a:stretch/>
        </p:blipFill>
        <p:spPr>
          <a:xfrm>
            <a:off x="152400" y="2628900"/>
            <a:ext cx="8991600" cy="7303262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483" name="Google Shape;48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8800" y="2514600"/>
            <a:ext cx="8239125" cy="75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9764" y="19039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C3240"/>
            </a:gs>
            <a:gs pos="50000">
              <a:srgbClr val="2C3240">
                <a:alpha val="85490"/>
              </a:srgbClr>
            </a:gs>
            <a:gs pos="100000">
              <a:srgbClr val="2C3240">
                <a:alpha val="76862"/>
              </a:srgbClr>
            </a:gs>
          </a:gsLst>
          <a:lin ang="5400000" scaled="0"/>
        </a:gra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"/>
          <p:cNvSpPr/>
          <p:nvPr/>
        </p:nvSpPr>
        <p:spPr>
          <a:xfrm rot="10800000">
            <a:off x="-2807535" y="-3010207"/>
            <a:ext cx="7050727" cy="6114903"/>
          </a:xfrm>
          <a:custGeom>
            <a:rect b="b" l="l" r="r" t="t"/>
            <a:pathLst>
              <a:path extrusionOk="0" h="6114903" w="7050727">
                <a:moveTo>
                  <a:pt x="0" y="0"/>
                </a:moveTo>
                <a:lnTo>
                  <a:pt x="7050727" y="0"/>
                </a:lnTo>
                <a:lnTo>
                  <a:pt x="7050727" y="6114903"/>
                </a:lnTo>
                <a:lnTo>
                  <a:pt x="0" y="61149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"/>
          <p:cNvSpPr/>
          <p:nvPr/>
        </p:nvSpPr>
        <p:spPr>
          <a:xfrm rot="10800000">
            <a:off x="-1985501" y="3563294"/>
            <a:ext cx="3412067" cy="2959192"/>
          </a:xfrm>
          <a:custGeom>
            <a:rect b="b" l="l" r="r" t="t"/>
            <a:pathLst>
              <a:path extrusionOk="0" h="2959192" w="3412067">
                <a:moveTo>
                  <a:pt x="0" y="0"/>
                </a:moveTo>
                <a:lnTo>
                  <a:pt x="3412066" y="0"/>
                </a:lnTo>
                <a:lnTo>
                  <a:pt x="3412066" y="2959193"/>
                </a:lnTo>
                <a:lnTo>
                  <a:pt x="0" y="29591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"/>
          <p:cNvSpPr/>
          <p:nvPr/>
        </p:nvSpPr>
        <p:spPr>
          <a:xfrm>
            <a:off x="10914573" y="2808871"/>
            <a:ext cx="7406084" cy="4204588"/>
          </a:xfrm>
          <a:custGeom>
            <a:rect b="b" l="l" r="r" t="t"/>
            <a:pathLst>
              <a:path extrusionOk="0" h="6261080" w="10744229">
                <a:moveTo>
                  <a:pt x="0" y="0"/>
                </a:moveTo>
                <a:lnTo>
                  <a:pt x="10744228" y="0"/>
                </a:lnTo>
                <a:lnTo>
                  <a:pt x="10744228" y="6261079"/>
                </a:lnTo>
                <a:lnTo>
                  <a:pt x="0" y="6261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447" l="0" r="-1323" t="-355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"/>
          <p:cNvSpPr/>
          <p:nvPr/>
        </p:nvSpPr>
        <p:spPr>
          <a:xfrm>
            <a:off x="4824911" y="8464894"/>
            <a:ext cx="5390682" cy="490824"/>
          </a:xfrm>
          <a:custGeom>
            <a:rect b="b" l="l" r="r" t="t"/>
            <a:pathLst>
              <a:path extrusionOk="0" h="490824" w="5390682">
                <a:moveTo>
                  <a:pt x="0" y="0"/>
                </a:moveTo>
                <a:lnTo>
                  <a:pt x="5390682" y="0"/>
                </a:lnTo>
                <a:lnTo>
                  <a:pt x="5390682" y="490824"/>
                </a:lnTo>
                <a:lnTo>
                  <a:pt x="0" y="490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11691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2"/>
          <p:cNvGrpSpPr/>
          <p:nvPr/>
        </p:nvGrpSpPr>
        <p:grpSpPr>
          <a:xfrm>
            <a:off x="2783628" y="587122"/>
            <a:ext cx="8473803" cy="9446104"/>
            <a:chOff x="0" y="-28575"/>
            <a:chExt cx="1846457" cy="1973449"/>
          </a:xfrm>
        </p:grpSpPr>
        <p:sp>
          <p:nvSpPr>
            <p:cNvPr id="239" name="Google Shape;239;p2"/>
            <p:cNvSpPr/>
            <p:nvPr/>
          </p:nvSpPr>
          <p:spPr>
            <a:xfrm>
              <a:off x="0" y="0"/>
              <a:ext cx="1846456" cy="1944874"/>
            </a:xfrm>
            <a:custGeom>
              <a:rect b="b" l="l" r="r" t="t"/>
              <a:pathLst>
                <a:path extrusionOk="0" h="1944874" w="1846456">
                  <a:moveTo>
                    <a:pt x="14356" y="0"/>
                  </a:moveTo>
                  <a:lnTo>
                    <a:pt x="1832101" y="0"/>
                  </a:lnTo>
                  <a:cubicBezTo>
                    <a:pt x="1835908" y="0"/>
                    <a:pt x="1839560" y="1512"/>
                    <a:pt x="1842252" y="4205"/>
                  </a:cubicBezTo>
                  <a:cubicBezTo>
                    <a:pt x="1844944" y="6897"/>
                    <a:pt x="1846456" y="10548"/>
                    <a:pt x="1846456" y="14356"/>
                  </a:cubicBezTo>
                  <a:lnTo>
                    <a:pt x="1846456" y="1930519"/>
                  </a:lnTo>
                  <a:cubicBezTo>
                    <a:pt x="1846456" y="1934326"/>
                    <a:pt x="1844944" y="1937977"/>
                    <a:pt x="1842252" y="1940670"/>
                  </a:cubicBezTo>
                  <a:cubicBezTo>
                    <a:pt x="1839560" y="1943362"/>
                    <a:pt x="1835908" y="1944874"/>
                    <a:pt x="1832101" y="1944874"/>
                  </a:cubicBezTo>
                  <a:lnTo>
                    <a:pt x="14356" y="1944874"/>
                  </a:lnTo>
                  <a:cubicBezTo>
                    <a:pt x="10548" y="1944874"/>
                    <a:pt x="6897" y="1943362"/>
                    <a:pt x="4205" y="1940670"/>
                  </a:cubicBezTo>
                  <a:cubicBezTo>
                    <a:pt x="1512" y="1937977"/>
                    <a:pt x="0" y="1934326"/>
                    <a:pt x="0" y="1930519"/>
                  </a:cubicBezTo>
                  <a:lnTo>
                    <a:pt x="0" y="14356"/>
                  </a:lnTo>
                  <a:cubicBezTo>
                    <a:pt x="0" y="10548"/>
                    <a:pt x="1512" y="6897"/>
                    <a:pt x="4205" y="4205"/>
                  </a:cubicBezTo>
                  <a:cubicBezTo>
                    <a:pt x="6897" y="1512"/>
                    <a:pt x="10548" y="0"/>
                    <a:pt x="14356" y="0"/>
                  </a:cubicBezTo>
                  <a:close/>
                </a:path>
              </a:pathLst>
            </a:custGeom>
            <a:solidFill>
              <a:srgbClr val="86597A"/>
            </a:solidFill>
            <a:ln cap="sq" cmpd="sng" w="19050">
              <a:solidFill>
                <a:srgbClr val="084C6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"/>
            <p:cNvSpPr txBox="1"/>
            <p:nvPr/>
          </p:nvSpPr>
          <p:spPr>
            <a:xfrm>
              <a:off x="0" y="-28575"/>
              <a:ext cx="1846457" cy="19734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3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2"/>
          <p:cNvSpPr txBox="1"/>
          <p:nvPr/>
        </p:nvSpPr>
        <p:spPr>
          <a:xfrm>
            <a:off x="2971800" y="723899"/>
            <a:ext cx="8763000" cy="99275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95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5015" lvl="1" marL="910031" marR="0" rtl="0" algn="l">
              <a:lnSpc>
                <a:spcPct val="168991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215"/>
              <a:buFont typeface="Arial"/>
              <a:buChar char="•"/>
            </a:pPr>
            <a:r>
              <a:rPr b="1" i="0" lang="en-US" sz="4215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Our Team</a:t>
            </a:r>
            <a:endParaRPr/>
          </a:p>
          <a:p>
            <a:pPr indent="-455015" lvl="1" marL="910031" marR="0" rtl="0" algn="l">
              <a:lnSpc>
                <a:spcPct val="168991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215"/>
              <a:buFont typeface="Arial"/>
              <a:buChar char="•"/>
            </a:pPr>
            <a:r>
              <a:rPr b="1" i="0" lang="en-US" sz="4215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Chart of the project</a:t>
            </a:r>
            <a:endParaRPr/>
          </a:p>
          <a:p>
            <a:pPr indent="-455015" lvl="1" marL="910031" marR="0" rtl="0" algn="l">
              <a:lnSpc>
                <a:spcPct val="168991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215"/>
              <a:buFont typeface="Arial"/>
              <a:buChar char="•"/>
            </a:pPr>
            <a:r>
              <a:rPr b="1" i="0" lang="en-US" sz="4215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Overview </a:t>
            </a:r>
            <a:endParaRPr/>
          </a:p>
          <a:p>
            <a:pPr indent="-455015" lvl="1" marL="910031" marR="0" rtl="0" algn="l">
              <a:lnSpc>
                <a:spcPct val="168991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215"/>
              <a:buFont typeface="Arial"/>
              <a:buChar char="•"/>
            </a:pPr>
            <a:r>
              <a:rPr b="1" i="0" lang="en-US" sz="4215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Business Analysis</a:t>
            </a:r>
            <a:endParaRPr/>
          </a:p>
          <a:p>
            <a:pPr indent="-455015" lvl="1" marL="910031" marR="0" rtl="0" algn="l">
              <a:lnSpc>
                <a:spcPct val="168991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215"/>
              <a:buFont typeface="Arial"/>
              <a:buChar char="•"/>
            </a:pPr>
            <a:r>
              <a:rPr b="1" i="0" lang="en-US" sz="4215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/>
          </a:p>
          <a:p>
            <a:pPr indent="-455015" lvl="1" marL="910031" marR="0" rtl="0" algn="l">
              <a:lnSpc>
                <a:spcPct val="168991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215"/>
              <a:buFont typeface="Arial"/>
              <a:buChar char="•"/>
            </a:pPr>
            <a:r>
              <a:rPr b="1" i="0" lang="en-US" sz="4215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Solution and objectives</a:t>
            </a:r>
            <a:endParaRPr/>
          </a:p>
          <a:p>
            <a:pPr indent="-455015" lvl="1" marL="910031" marR="0" rtl="0" algn="l">
              <a:lnSpc>
                <a:spcPct val="168991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215"/>
              <a:buFont typeface="Arial"/>
              <a:buChar char="•"/>
            </a:pPr>
            <a:r>
              <a:rPr b="1" i="0" lang="en-US" sz="4215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/>
          </a:p>
          <a:p>
            <a:pPr indent="-455015" lvl="1" marL="910031" marR="0" rtl="0" algn="l">
              <a:lnSpc>
                <a:spcPct val="168991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215"/>
              <a:buFont typeface="Arial"/>
              <a:buChar char="•"/>
            </a:pPr>
            <a:r>
              <a:rPr b="1" i="0" lang="en-US" sz="4215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-455015" lvl="1" marL="910031" marR="0" rtl="0" algn="l">
              <a:lnSpc>
                <a:spcPct val="168991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215"/>
              <a:buFont typeface="Arial"/>
              <a:buChar char="•"/>
            </a:pPr>
            <a:r>
              <a:rPr b="1" i="0" lang="en-US" sz="4215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  <a:p>
            <a:pPr indent="-187362" lvl="1" marL="910031" marR="0" rtl="0" algn="l">
              <a:lnSpc>
                <a:spcPct val="1689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15"/>
              <a:buFont typeface="Arial"/>
              <a:buNone/>
            </a:pPr>
            <a:r>
              <a:t/>
            </a:r>
            <a:endParaRPr b="1" i="0" sz="4215" u="none" cap="none" strike="noStrike">
              <a:solidFill>
                <a:srgbClr val="01010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"/>
          <p:cNvSpPr txBox="1"/>
          <p:nvPr/>
        </p:nvSpPr>
        <p:spPr>
          <a:xfrm>
            <a:off x="2579714" y="783132"/>
            <a:ext cx="4910058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14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OUTLINES</a:t>
            </a:r>
            <a:endParaRPr/>
          </a:p>
        </p:txBody>
      </p:sp>
      <p:pic>
        <p:nvPicPr>
          <p:cNvPr id="243" name="Google Shape;24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314" y="107297"/>
            <a:ext cx="18255343" cy="1533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0"/>
          <p:cNvSpPr txBox="1"/>
          <p:nvPr>
            <p:ph idx="1" type="body"/>
          </p:nvPr>
        </p:nvSpPr>
        <p:spPr>
          <a:xfrm>
            <a:off x="1143000" y="8953500"/>
            <a:ext cx="15548997" cy="1023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b="1" lang="en-US" sz="4800">
                <a:latin typeface="Times New Roman"/>
                <a:ea typeface="Times New Roman"/>
                <a:cs typeface="Times New Roman"/>
                <a:sym typeface="Times New Roman"/>
              </a:rPr>
              <a:t>Stock Report</a:t>
            </a:r>
            <a:endParaRPr/>
          </a:p>
        </p:txBody>
      </p:sp>
      <p:pic>
        <p:nvPicPr>
          <p:cNvPr descr="A screenshot of a computer&#10;&#10;Description automatically generated" id="490" name="Google Shape;49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4173" y="1756682"/>
            <a:ext cx="15106650" cy="7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64" y="326121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1"/>
          <p:cNvSpPr txBox="1"/>
          <p:nvPr>
            <p:ph type="title"/>
          </p:nvPr>
        </p:nvSpPr>
        <p:spPr>
          <a:xfrm>
            <a:off x="762000" y="409267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ookman Old Style"/>
              <a:buNone/>
            </a:pPr>
            <a:r>
              <a:rPr lang="en-US"/>
              <a:t>PURCHASE MODULE</a:t>
            </a:r>
            <a:endParaRPr/>
          </a:p>
        </p:txBody>
      </p:sp>
      <p:sp>
        <p:nvSpPr>
          <p:cNvPr id="497" name="Google Shape;497;p21"/>
          <p:cNvSpPr txBox="1"/>
          <p:nvPr>
            <p:ph idx="1" type="body"/>
          </p:nvPr>
        </p:nvSpPr>
        <p:spPr>
          <a:xfrm>
            <a:off x="1332789" y="8991600"/>
            <a:ext cx="15548997" cy="1023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From purchase app you can create vendors </a:t>
            </a:r>
            <a:endParaRPr/>
          </a:p>
        </p:txBody>
      </p:sp>
      <p:pic>
        <p:nvPicPr>
          <p:cNvPr descr="A screenshot of a computer&#10;&#10;Description automatically generated" id="498" name="Google Shape;498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56" l="0" r="0" t="1456"/>
          <a:stretch/>
        </p:blipFill>
        <p:spPr>
          <a:xfrm>
            <a:off x="533400" y="2171700"/>
            <a:ext cx="16618146" cy="6477000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499" name="Google Shape;49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437" y="271692"/>
            <a:ext cx="17178072" cy="114239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1"/>
          <p:cNvSpPr/>
          <p:nvPr/>
        </p:nvSpPr>
        <p:spPr>
          <a:xfrm>
            <a:off x="837489" y="2351314"/>
            <a:ext cx="990600" cy="1801586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4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2"/>
          <p:cNvSpPr txBox="1"/>
          <p:nvPr>
            <p:ph type="title"/>
          </p:nvPr>
        </p:nvSpPr>
        <p:spPr>
          <a:xfrm>
            <a:off x="1143000" y="7886700"/>
            <a:ext cx="15551346" cy="19860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ookman Old Style"/>
              <a:buNone/>
            </a:pPr>
            <a:r>
              <a:rPr lang="en-US"/>
              <a:t>FOR GENERATING RFQ SELECT FROM ORDERS THEN YOU CAN CONFIRM IT  OR NOT</a:t>
            </a:r>
            <a:endParaRPr/>
          </a:p>
        </p:txBody>
      </p:sp>
      <p:pic>
        <p:nvPicPr>
          <p:cNvPr descr="A screenshot of a computer&#10;&#10;Description automatically generated" id="506" name="Google Shape;506;p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001" l="0" r="0" t="4002"/>
          <a:stretch/>
        </p:blipFill>
        <p:spPr>
          <a:xfrm>
            <a:off x="706972" y="1562100"/>
            <a:ext cx="17123827" cy="6573085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507" name="Google Shape;50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63" y="114300"/>
            <a:ext cx="17178072" cy="114239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2"/>
          <p:cNvSpPr/>
          <p:nvPr/>
        </p:nvSpPr>
        <p:spPr>
          <a:xfrm flipH="1">
            <a:off x="4191000" y="2894994"/>
            <a:ext cx="2209800" cy="800705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accent4"/>
          </a:solidFill>
          <a:ln cap="flat" cmpd="sng" w="19050">
            <a:solidFill>
              <a:srgbClr val="4253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Add vendor name</a:t>
            </a:r>
            <a:endParaRPr/>
          </a:p>
        </p:txBody>
      </p:sp>
      <p:sp>
        <p:nvSpPr>
          <p:cNvPr id="509" name="Google Shape;509;p22"/>
          <p:cNvSpPr/>
          <p:nvPr/>
        </p:nvSpPr>
        <p:spPr>
          <a:xfrm>
            <a:off x="4093029" y="3525761"/>
            <a:ext cx="731519" cy="54005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9050">
            <a:solidFill>
              <a:srgbClr val="4253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3"/>
          <p:cNvSpPr txBox="1"/>
          <p:nvPr>
            <p:ph type="title"/>
          </p:nvPr>
        </p:nvSpPr>
        <p:spPr>
          <a:xfrm>
            <a:off x="1368327" y="7734300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/>
              <a:t>IF THE VENDOR NOT DELIVER ON TIME OR ANY ISSUE WE CAN MAKE WARNING TO ALARM EMPLOYEES</a:t>
            </a:r>
            <a:endParaRPr/>
          </a:p>
        </p:txBody>
      </p:sp>
      <p:pic>
        <p:nvPicPr>
          <p:cNvPr descr="A screenshot of a computer&#10;&#10;Description automatically generated" id="515" name="Google Shape;515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393" l="0" r="0" t="14394"/>
          <a:stretch/>
        </p:blipFill>
        <p:spPr>
          <a:xfrm>
            <a:off x="1368327" y="2400300"/>
            <a:ext cx="15551346" cy="5069603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516" name="Google Shape;51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63" y="114300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4"/>
          <p:cNvSpPr txBox="1"/>
          <p:nvPr>
            <p:ph type="title"/>
          </p:nvPr>
        </p:nvSpPr>
        <p:spPr>
          <a:xfrm>
            <a:off x="1143000" y="8496300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cap="none"/>
              <a:t>Putaway rules in purchase order to identify the accurate location in which the inventory will be stored</a:t>
            </a:r>
            <a:endParaRPr/>
          </a:p>
        </p:txBody>
      </p:sp>
      <p:pic>
        <p:nvPicPr>
          <p:cNvPr id="522" name="Google Shape;522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057" l="0" r="0" t="13056"/>
          <a:stretch/>
        </p:blipFill>
        <p:spPr>
          <a:xfrm>
            <a:off x="1368327" y="1866900"/>
            <a:ext cx="15551346" cy="5984003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523" name="Google Shape;52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63" y="114300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5"/>
          <p:cNvSpPr txBox="1"/>
          <p:nvPr>
            <p:ph idx="1" type="body"/>
          </p:nvPr>
        </p:nvSpPr>
        <p:spPr>
          <a:xfrm>
            <a:off x="381000" y="1286559"/>
            <a:ext cx="18135600" cy="1023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b="1" lang="en-US" sz="3200"/>
              <a:t>You can add new units of measure firstly from configuration select UOM categories then choose the category and define a new unit of measure</a:t>
            </a:r>
            <a:endParaRPr/>
          </a:p>
        </p:txBody>
      </p:sp>
      <p:pic>
        <p:nvPicPr>
          <p:cNvPr descr="A screenshot of a chat" id="529" name="Google Shape;529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560" l="0" r="0" t="2560"/>
          <a:stretch/>
        </p:blipFill>
        <p:spPr>
          <a:xfrm>
            <a:off x="381000" y="2781300"/>
            <a:ext cx="9372600" cy="7217454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A screenshot of a computer" id="530" name="Google Shape;53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34600" y="2552700"/>
            <a:ext cx="7572375" cy="7522254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5"/>
          <p:cNvSpPr/>
          <p:nvPr/>
        </p:nvSpPr>
        <p:spPr>
          <a:xfrm>
            <a:off x="13487400" y="8420100"/>
            <a:ext cx="990600" cy="838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32" name="Google Shape;532;p25"/>
          <p:cNvSpPr/>
          <p:nvPr/>
        </p:nvSpPr>
        <p:spPr>
          <a:xfrm>
            <a:off x="2209800" y="6057900"/>
            <a:ext cx="175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33" name="Google Shape;533;p25"/>
          <p:cNvSpPr/>
          <p:nvPr/>
        </p:nvSpPr>
        <p:spPr>
          <a:xfrm>
            <a:off x="2514600" y="6057900"/>
            <a:ext cx="1447800" cy="457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34" name="Google Shape;534;p25"/>
          <p:cNvSpPr/>
          <p:nvPr/>
        </p:nvSpPr>
        <p:spPr>
          <a:xfrm>
            <a:off x="3238500" y="2808514"/>
            <a:ext cx="1447800" cy="457200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6DC6AD"/>
              </a:gs>
              <a:gs pos="69000">
                <a:srgbClr val="3BC3A2"/>
              </a:gs>
              <a:gs pos="100000">
                <a:srgbClr val="34B193"/>
              </a:gs>
            </a:gsLst>
            <a:lin ang="5400000" scaled="0"/>
          </a:gra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38100" sy="96000">
              <a:srgbClr val="000000">
                <a:alpha val="5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535" name="Google Shape;53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114905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6"/>
          <p:cNvSpPr txBox="1"/>
          <p:nvPr>
            <p:ph type="title"/>
          </p:nvPr>
        </p:nvSpPr>
        <p:spPr>
          <a:xfrm>
            <a:off x="1066800" y="456400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ookman Old Style"/>
              <a:buNone/>
            </a:pPr>
            <a:r>
              <a:rPr lang="en-US"/>
              <a:t>ACCOUNTING MODULE</a:t>
            </a:r>
            <a:endParaRPr/>
          </a:p>
        </p:txBody>
      </p:sp>
      <p:pic>
        <p:nvPicPr>
          <p:cNvPr descr="A screenshot of a computer&#10;&#10;Description automatically generated" id="541" name="Google Shape;541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916" l="0" r="0" t="13916"/>
          <a:stretch/>
        </p:blipFill>
        <p:spPr>
          <a:xfrm>
            <a:off x="685800" y="2476500"/>
            <a:ext cx="16992600" cy="5602287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542" name="Google Shape;542;p26"/>
          <p:cNvSpPr txBox="1"/>
          <p:nvPr>
            <p:ph idx="1" type="body"/>
          </p:nvPr>
        </p:nvSpPr>
        <p:spPr>
          <a:xfrm>
            <a:off x="1368991" y="8420100"/>
            <a:ext cx="15548997" cy="1023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From configuration COA we can create new accounts for Assets, Liabilities etc.……</a:t>
            </a:r>
            <a:endParaRPr/>
          </a:p>
        </p:txBody>
      </p:sp>
      <p:pic>
        <p:nvPicPr>
          <p:cNvPr id="543" name="Google Shape;54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63" y="114300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7"/>
          <p:cNvSpPr txBox="1"/>
          <p:nvPr>
            <p:ph type="title"/>
          </p:nvPr>
        </p:nvSpPr>
        <p:spPr>
          <a:xfrm>
            <a:off x="1415143" y="8440618"/>
            <a:ext cx="15551346" cy="15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n-US" sz="3600" cap="none">
                <a:latin typeface="Times New Roman"/>
                <a:ea typeface="Times New Roman"/>
                <a:cs typeface="Times New Roman"/>
                <a:sym typeface="Times New Roman"/>
              </a:rPr>
              <a:t>To Record Journal Entries From Accounting Tape Chose Journal Entries Then New And Insert Your Entry</a:t>
            </a:r>
            <a:endParaRPr/>
          </a:p>
        </p:txBody>
      </p:sp>
      <p:pic>
        <p:nvPicPr>
          <p:cNvPr id="549" name="Google Shape;54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963" y="114300"/>
            <a:ext cx="17178072" cy="1142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" id="550" name="Google Shape;550;p2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944" l="0" r="0" t="1944"/>
          <a:stretch/>
        </p:blipFill>
        <p:spPr>
          <a:xfrm>
            <a:off x="1370709" y="1562100"/>
            <a:ext cx="15551346" cy="7162800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551" name="Google Shape;551;p27"/>
          <p:cNvSpPr/>
          <p:nvPr/>
        </p:nvSpPr>
        <p:spPr>
          <a:xfrm>
            <a:off x="3733800" y="2667000"/>
            <a:ext cx="1524000" cy="630723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6BA9D0"/>
              </a:gs>
              <a:gs pos="69000">
                <a:srgbClr val="3697D0"/>
              </a:gs>
              <a:gs pos="100000">
                <a:srgbClr val="2D8ABF"/>
              </a:gs>
            </a:gsLst>
            <a:lin ang="5400000" scaled="0"/>
          </a:gra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38100" sy="96000">
              <a:srgbClr val="000000">
                <a:alpha val="5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52" name="Google Shape;552;p27"/>
          <p:cNvSpPr/>
          <p:nvPr/>
        </p:nvSpPr>
        <p:spPr>
          <a:xfrm>
            <a:off x="1365945" y="2253181"/>
            <a:ext cx="2090057" cy="827638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8"/>
          <p:cNvSpPr txBox="1"/>
          <p:nvPr>
            <p:ph type="title"/>
          </p:nvPr>
        </p:nvSpPr>
        <p:spPr>
          <a:xfrm>
            <a:off x="1348920" y="7604658"/>
            <a:ext cx="15530641" cy="14105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Bookman Old Style"/>
              <a:buNone/>
            </a:pPr>
            <a:r>
              <a:rPr lang="en-US" sz="5400"/>
              <a:t>WHEN ADDING NEW ASSETS</a:t>
            </a:r>
            <a:endParaRPr sz="5400"/>
          </a:p>
        </p:txBody>
      </p:sp>
      <p:sp>
        <p:nvSpPr>
          <p:cNvPr id="558" name="Google Shape;558;p28"/>
          <p:cNvSpPr txBox="1"/>
          <p:nvPr>
            <p:ph idx="1" type="body"/>
          </p:nvPr>
        </p:nvSpPr>
        <p:spPr>
          <a:xfrm>
            <a:off x="1348919" y="9033875"/>
            <a:ext cx="15530641" cy="751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</a:pPr>
            <a:r>
              <a:rPr lang="en-US"/>
              <a:t>We select from inside the ill create in draft to generate automatically and add it</a:t>
            </a:r>
            <a:endParaRPr/>
          </a:p>
        </p:txBody>
      </p:sp>
      <p:pic>
        <p:nvPicPr>
          <p:cNvPr descr="A screenshot of a computer&#10;&#10;Description automatically generated" id="559" name="Google Shape;559;p2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0808" l="0" r="0" t="10808"/>
          <a:stretch/>
        </p:blipFill>
        <p:spPr>
          <a:xfrm>
            <a:off x="457200" y="1866900"/>
            <a:ext cx="17221200" cy="5786744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560" name="Google Shape;56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963" y="114300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9"/>
          <p:cNvSpPr txBox="1"/>
          <p:nvPr>
            <p:ph type="title"/>
          </p:nvPr>
        </p:nvSpPr>
        <p:spPr>
          <a:xfrm>
            <a:off x="1344174" y="7614131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ookman Old Style"/>
              <a:buNone/>
            </a:pPr>
            <a:r>
              <a:rPr lang="en-US"/>
              <a:t>ADDING BANK ACCOUNTS</a:t>
            </a:r>
            <a:endParaRPr/>
          </a:p>
        </p:txBody>
      </p:sp>
      <p:pic>
        <p:nvPicPr>
          <p:cNvPr descr="A screenshot of a computer&#10;&#10;Description automatically generated" id="566" name="Google Shape;566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656" l="0" r="0" t="6656"/>
          <a:stretch/>
        </p:blipFill>
        <p:spPr>
          <a:xfrm>
            <a:off x="1265560" y="2645655"/>
            <a:ext cx="15551346" cy="5069603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567" name="Google Shape;567;p29"/>
          <p:cNvSpPr txBox="1"/>
          <p:nvPr>
            <p:ph idx="1" type="body"/>
          </p:nvPr>
        </p:nvSpPr>
        <p:spPr>
          <a:xfrm>
            <a:off x="1392480" y="8843164"/>
            <a:ext cx="15548997" cy="1023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From configuration select add bank account or from journals</a:t>
            </a:r>
            <a:endParaRPr/>
          </a:p>
        </p:txBody>
      </p:sp>
      <p:pic>
        <p:nvPicPr>
          <p:cNvPr id="568" name="Google Shape;56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63" y="191105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69E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"/>
          <p:cNvSpPr/>
          <p:nvPr/>
        </p:nvSpPr>
        <p:spPr>
          <a:xfrm>
            <a:off x="14337686" y="-2095112"/>
            <a:ext cx="6247623" cy="6247623"/>
          </a:xfrm>
          <a:custGeom>
            <a:rect b="b" l="l" r="r" t="t"/>
            <a:pathLst>
              <a:path extrusionOk="0" h="6247623" w="6247623">
                <a:moveTo>
                  <a:pt x="0" y="0"/>
                </a:moveTo>
                <a:lnTo>
                  <a:pt x="6247623" y="0"/>
                </a:lnTo>
                <a:lnTo>
                  <a:pt x="6247623" y="6247624"/>
                </a:lnTo>
                <a:lnTo>
                  <a:pt x="0" y="6247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"/>
          <p:cNvSpPr/>
          <p:nvPr/>
        </p:nvSpPr>
        <p:spPr>
          <a:xfrm>
            <a:off x="-513537" y="7801672"/>
            <a:ext cx="3608152" cy="3608152"/>
          </a:xfrm>
          <a:custGeom>
            <a:rect b="b" l="l" r="r" t="t"/>
            <a:pathLst>
              <a:path extrusionOk="0" h="3608152" w="3608152">
                <a:moveTo>
                  <a:pt x="0" y="0"/>
                </a:moveTo>
                <a:lnTo>
                  <a:pt x="3608152" y="0"/>
                </a:lnTo>
                <a:lnTo>
                  <a:pt x="3608152" y="3608152"/>
                </a:lnTo>
                <a:lnTo>
                  <a:pt x="0" y="3608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3"/>
          <p:cNvGrpSpPr/>
          <p:nvPr/>
        </p:nvGrpSpPr>
        <p:grpSpPr>
          <a:xfrm>
            <a:off x="0" y="-181040"/>
            <a:ext cx="18288000" cy="10395496"/>
            <a:chOff x="0" y="-28575"/>
            <a:chExt cx="4816593" cy="2737908"/>
          </a:xfrm>
        </p:grpSpPr>
        <p:sp>
          <p:nvSpPr>
            <p:cNvPr id="251" name="Google Shape;251;p3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6096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3"/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3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3"/>
          <p:cNvGrpSpPr/>
          <p:nvPr/>
        </p:nvGrpSpPr>
        <p:grpSpPr>
          <a:xfrm>
            <a:off x="707736" y="2222770"/>
            <a:ext cx="2995880" cy="2907877"/>
            <a:chOff x="-23042" y="66269"/>
            <a:chExt cx="6542159" cy="6349987"/>
          </a:xfrm>
        </p:grpSpPr>
        <p:sp>
          <p:nvSpPr>
            <p:cNvPr id="254" name="Google Shape;254;p3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2145" r="-2146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3"/>
          <p:cNvGrpSpPr/>
          <p:nvPr/>
        </p:nvGrpSpPr>
        <p:grpSpPr>
          <a:xfrm>
            <a:off x="3993439" y="2239637"/>
            <a:ext cx="2840566" cy="2757127"/>
            <a:chOff x="-23042" y="66269"/>
            <a:chExt cx="6542159" cy="6349987"/>
          </a:xfrm>
        </p:grpSpPr>
        <p:sp>
          <p:nvSpPr>
            <p:cNvPr id="257" name="Google Shape;257;p3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651" l="222" r="222" t="-7652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3"/>
          <p:cNvGrpSpPr/>
          <p:nvPr/>
        </p:nvGrpSpPr>
        <p:grpSpPr>
          <a:xfrm>
            <a:off x="6886131" y="2065578"/>
            <a:ext cx="3171048" cy="3077901"/>
            <a:chOff x="-23042" y="66269"/>
            <a:chExt cx="6542159" cy="6349987"/>
          </a:xfrm>
        </p:grpSpPr>
        <p:sp>
          <p:nvSpPr>
            <p:cNvPr id="260" name="Google Shape;260;p3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416" r="-417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p3"/>
          <p:cNvGrpSpPr/>
          <p:nvPr/>
        </p:nvGrpSpPr>
        <p:grpSpPr>
          <a:xfrm>
            <a:off x="13372033" y="2408467"/>
            <a:ext cx="2492384" cy="2419172"/>
            <a:chOff x="-23042" y="66269"/>
            <a:chExt cx="6542159" cy="6349987"/>
          </a:xfrm>
        </p:grpSpPr>
        <p:sp>
          <p:nvSpPr>
            <p:cNvPr id="263" name="Google Shape;263;p3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6905" l="222" r="222" t="-16907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3"/>
          <p:cNvSpPr txBox="1"/>
          <p:nvPr/>
        </p:nvSpPr>
        <p:spPr>
          <a:xfrm>
            <a:off x="9932991" y="4921763"/>
            <a:ext cx="3870341" cy="577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6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Heba Salah</a:t>
            </a:r>
            <a:endParaRPr/>
          </a:p>
        </p:txBody>
      </p:sp>
      <p:grpSp>
        <p:nvGrpSpPr>
          <p:cNvPr id="266" name="Google Shape;266;p3"/>
          <p:cNvGrpSpPr/>
          <p:nvPr/>
        </p:nvGrpSpPr>
        <p:grpSpPr>
          <a:xfrm>
            <a:off x="10532751" y="2309385"/>
            <a:ext cx="2668240" cy="2589862"/>
            <a:chOff x="-23042" y="66269"/>
            <a:chExt cx="6542159" cy="6349987"/>
          </a:xfrm>
        </p:grpSpPr>
        <p:sp>
          <p:nvSpPr>
            <p:cNvPr id="267" name="Google Shape;267;p3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651" l="222" r="222" t="-7652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3"/>
          <p:cNvSpPr txBox="1"/>
          <p:nvPr/>
        </p:nvSpPr>
        <p:spPr>
          <a:xfrm>
            <a:off x="4389143" y="792619"/>
            <a:ext cx="7907275" cy="742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1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INTELLIGENT SOLUTIONS </a:t>
            </a:r>
            <a:endParaRPr/>
          </a:p>
        </p:txBody>
      </p:sp>
      <p:sp>
        <p:nvSpPr>
          <p:cNvPr id="270" name="Google Shape;270;p3"/>
          <p:cNvSpPr txBox="1"/>
          <p:nvPr/>
        </p:nvSpPr>
        <p:spPr>
          <a:xfrm>
            <a:off x="479601" y="5199291"/>
            <a:ext cx="3523843" cy="1076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7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Moustafa Mohamed</a:t>
            </a:r>
            <a:endParaRPr/>
          </a:p>
        </p:txBody>
      </p:sp>
      <p:sp>
        <p:nvSpPr>
          <p:cNvPr id="271" name="Google Shape;271;p3"/>
          <p:cNvSpPr txBox="1"/>
          <p:nvPr/>
        </p:nvSpPr>
        <p:spPr>
          <a:xfrm>
            <a:off x="3289485" y="5067300"/>
            <a:ext cx="4183446" cy="532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Mohga Mohamed</a:t>
            </a:r>
            <a:endParaRPr/>
          </a:p>
        </p:txBody>
      </p:sp>
      <p:sp>
        <p:nvSpPr>
          <p:cNvPr id="272" name="Google Shape;272;p3"/>
          <p:cNvSpPr txBox="1"/>
          <p:nvPr/>
        </p:nvSpPr>
        <p:spPr>
          <a:xfrm>
            <a:off x="6387584" y="4994756"/>
            <a:ext cx="4425340" cy="504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1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Mohamed Samir</a:t>
            </a:r>
            <a:endParaRPr/>
          </a:p>
        </p:txBody>
      </p:sp>
      <p:sp>
        <p:nvSpPr>
          <p:cNvPr id="273" name="Google Shape;273;p3"/>
          <p:cNvSpPr txBox="1"/>
          <p:nvPr/>
        </p:nvSpPr>
        <p:spPr>
          <a:xfrm>
            <a:off x="13194174" y="4985231"/>
            <a:ext cx="3658622" cy="541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8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Moustaf Ehab</a:t>
            </a:r>
            <a:endParaRPr/>
          </a:p>
        </p:txBody>
      </p:sp>
      <p:sp>
        <p:nvSpPr>
          <p:cNvPr id="274" name="Google Shape;274;p3"/>
          <p:cNvSpPr txBox="1"/>
          <p:nvPr/>
        </p:nvSpPr>
        <p:spPr>
          <a:xfrm>
            <a:off x="6387584" y="5340563"/>
            <a:ext cx="4425340" cy="574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7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leader</a:t>
            </a:r>
            <a:endParaRPr/>
          </a:p>
        </p:txBody>
      </p:sp>
      <p:grpSp>
        <p:nvGrpSpPr>
          <p:cNvPr id="275" name="Google Shape;275;p3"/>
          <p:cNvGrpSpPr/>
          <p:nvPr/>
        </p:nvGrpSpPr>
        <p:grpSpPr>
          <a:xfrm>
            <a:off x="3745062" y="5864995"/>
            <a:ext cx="2840566" cy="2757127"/>
            <a:chOff x="-23042" y="66269"/>
            <a:chExt cx="6542159" cy="6349987"/>
          </a:xfrm>
        </p:grpSpPr>
        <p:sp>
          <p:nvSpPr>
            <p:cNvPr id="276" name="Google Shape;276;p3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651" l="222" r="222" t="-7652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p3"/>
          <p:cNvSpPr txBox="1"/>
          <p:nvPr/>
        </p:nvSpPr>
        <p:spPr>
          <a:xfrm>
            <a:off x="3152301" y="8710558"/>
            <a:ext cx="4028834" cy="518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8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Eman Ibragim</a:t>
            </a:r>
            <a:endParaRPr/>
          </a:p>
        </p:txBody>
      </p:sp>
      <p:grpSp>
        <p:nvGrpSpPr>
          <p:cNvPr id="279" name="Google Shape;279;p3"/>
          <p:cNvGrpSpPr/>
          <p:nvPr/>
        </p:nvGrpSpPr>
        <p:grpSpPr>
          <a:xfrm>
            <a:off x="11241069" y="5897281"/>
            <a:ext cx="2840566" cy="2757127"/>
            <a:chOff x="-23042" y="66269"/>
            <a:chExt cx="6542159" cy="6349987"/>
          </a:xfrm>
        </p:grpSpPr>
        <p:sp>
          <p:nvSpPr>
            <p:cNvPr id="280" name="Google Shape;280;p3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651" l="222" r="222" t="-7652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3"/>
          <p:cNvSpPr txBox="1"/>
          <p:nvPr/>
        </p:nvSpPr>
        <p:spPr>
          <a:xfrm>
            <a:off x="10416249" y="8627342"/>
            <a:ext cx="3913463" cy="512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Sondos Gharib</a:t>
            </a:r>
            <a:endParaRPr/>
          </a:p>
        </p:txBody>
      </p:sp>
      <p:grpSp>
        <p:nvGrpSpPr>
          <p:cNvPr id="283" name="Google Shape;283;p3"/>
          <p:cNvGrpSpPr/>
          <p:nvPr/>
        </p:nvGrpSpPr>
        <p:grpSpPr>
          <a:xfrm>
            <a:off x="7344394" y="5997523"/>
            <a:ext cx="2905787" cy="2820431"/>
            <a:chOff x="-23042" y="66269"/>
            <a:chExt cx="6542159" cy="6349987"/>
          </a:xfrm>
        </p:grpSpPr>
        <p:sp>
          <p:nvSpPr>
            <p:cNvPr id="284" name="Google Shape;284;p3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22941" l="222" r="222" t="-22941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p3"/>
          <p:cNvSpPr txBox="1"/>
          <p:nvPr/>
        </p:nvSpPr>
        <p:spPr>
          <a:xfrm>
            <a:off x="6897300" y="8812318"/>
            <a:ext cx="3658622" cy="541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8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Osama Ahmed</a:t>
            </a:r>
            <a:endParaRPr/>
          </a:p>
        </p:txBody>
      </p:sp>
      <p:pic>
        <p:nvPicPr>
          <p:cNvPr id="287" name="Google Shape;287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9600" y="297425"/>
            <a:ext cx="17274999" cy="147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0"/>
          <p:cNvSpPr txBox="1"/>
          <p:nvPr>
            <p:ph type="title"/>
          </p:nvPr>
        </p:nvSpPr>
        <p:spPr>
          <a:xfrm>
            <a:off x="1370709" y="8404824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cap="none"/>
              <a:t>To Create Treasury Account From Accounting Tape Choose Journals Then New And Finally Add The Ine Account Information </a:t>
            </a:r>
            <a:endParaRPr/>
          </a:p>
        </p:txBody>
      </p:sp>
      <p:pic>
        <p:nvPicPr>
          <p:cNvPr descr="A screenshot of a computer" id="574" name="Google Shape;574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914" l="0" r="0" t="14914"/>
          <a:stretch/>
        </p:blipFill>
        <p:spPr>
          <a:xfrm>
            <a:off x="1368327" y="1714500"/>
            <a:ext cx="15551346" cy="6039685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575" name="Google Shape;57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63" y="191105"/>
            <a:ext cx="17178072" cy="114239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0"/>
          <p:cNvSpPr/>
          <p:nvPr/>
        </p:nvSpPr>
        <p:spPr>
          <a:xfrm>
            <a:off x="5257800" y="5600700"/>
            <a:ext cx="1905000" cy="533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2D77A2"/>
          </a:solidFill>
          <a:ln cap="flat" cmpd="sng" w="19050">
            <a:solidFill>
              <a:srgbClr val="5D41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77" name="Google Shape;577;p30"/>
          <p:cNvSpPr/>
          <p:nvPr/>
        </p:nvSpPr>
        <p:spPr>
          <a:xfrm>
            <a:off x="7391400" y="5676900"/>
            <a:ext cx="1752599" cy="381000"/>
          </a:xfrm>
          <a:prstGeom prst="rect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1"/>
          <p:cNvSpPr txBox="1"/>
          <p:nvPr>
            <p:ph type="title"/>
          </p:nvPr>
        </p:nvSpPr>
        <p:spPr>
          <a:xfrm>
            <a:off x="1368326" y="9057967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br>
              <a:rPr i="0" lang="en-US" sz="4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0" lang="en-US" sz="4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Multiple Currencies </a:t>
            </a:r>
            <a:br>
              <a:rPr i="0" lang="en-US" sz="4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44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3" name="Google Shape;58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8326" y="1677769"/>
            <a:ext cx="15551346" cy="7090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63" y="191105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589" name="Google Shape;589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616" l="0" r="0" t="13616"/>
          <a:stretch/>
        </p:blipFill>
        <p:spPr>
          <a:xfrm>
            <a:off x="228600" y="2384502"/>
            <a:ext cx="11201400" cy="7315200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590" name="Google Shape;590;p32"/>
          <p:cNvSpPr txBox="1"/>
          <p:nvPr>
            <p:ph idx="1" type="body"/>
          </p:nvPr>
        </p:nvSpPr>
        <p:spPr>
          <a:xfrm>
            <a:off x="2286000" y="952500"/>
            <a:ext cx="12420600" cy="1023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200"/>
              <a:buNone/>
            </a:pPr>
            <a:r>
              <a:rPr b="1" i="0" lang="en-US" sz="32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credit note in Odoo ERP is a document that reduces a customer's debt due to returns, overcharges, or billing corrections.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diagram of retailing and retailing" id="591" name="Google Shape;59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34800" y="2270202"/>
            <a:ext cx="6324600" cy="75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87308"/>
            <a:ext cx="17830800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3"/>
          <p:cNvSpPr txBox="1"/>
          <p:nvPr>
            <p:ph type="title"/>
          </p:nvPr>
        </p:nvSpPr>
        <p:spPr>
          <a:xfrm>
            <a:off x="990600" y="1229703"/>
            <a:ext cx="16727545" cy="92477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Arial"/>
              <a:buNone/>
            </a:pPr>
            <a: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A Credit Note In Odoo ERP Is A Document That Reduces A Customer's Debt Due To Returns, Overcharges, Or Billing Corrections.</a:t>
            </a:r>
            <a:b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en-US" sz="4400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In Odoo ERP, The Credit Note Workflow Typically Involves The Following Steps:</a:t>
            </a:r>
            <a:br>
              <a:rPr i="0" lang="en-US" sz="4400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i="0" lang="en-US" sz="4400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en-US" sz="4400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1-</a:t>
            </a:r>
            <a:r>
              <a:rPr b="1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Initiation</a:t>
            </a:r>
            <a: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: Customer Requests A Return Or Adjustment For Products Or Billing Errors.</a:t>
            </a:r>
            <a:b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2-</a:t>
            </a:r>
            <a:r>
              <a:rPr b="1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Create Credit Note</a:t>
            </a:r>
            <a: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: Generate A Credit Note Directly From The Existing Invoice For Accuracy.</a:t>
            </a:r>
            <a:b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r>
              <a:rPr b="1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Validation And Approval</a:t>
            </a:r>
            <a: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: Review Details And Obtain Necessary Managerial Approval Before Finalizing.</a:t>
            </a:r>
            <a:b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4-</a:t>
            </a:r>
            <a:r>
              <a:rPr b="1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Record Accounting Entries</a:t>
            </a:r>
            <a: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: Automatically Update Accounting Records To Reflect The Adjustment In Receivables.</a:t>
            </a:r>
            <a:b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5-</a:t>
            </a:r>
            <a:r>
              <a:rPr b="1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Notify Customer</a:t>
            </a:r>
            <a: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: Send The Credit Note To The Customer, Ensuring Transparency And Documentation.</a:t>
            </a:r>
            <a:br>
              <a:rPr b="0" i="0" lang="en-US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endParaRPr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8" name="Google Shape;5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7308"/>
            <a:ext cx="17830800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4"/>
          <p:cNvSpPr txBox="1"/>
          <p:nvPr>
            <p:ph type="title"/>
          </p:nvPr>
        </p:nvSpPr>
        <p:spPr>
          <a:xfrm>
            <a:off x="1367152" y="7198304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ookman Old Style"/>
              <a:buNone/>
            </a:pPr>
            <a:r>
              <a:rPr lang="en-US"/>
              <a:t>ACTIVATE BUDGET MANAGEMENT </a:t>
            </a:r>
            <a:endParaRPr/>
          </a:p>
        </p:txBody>
      </p:sp>
      <p:sp>
        <p:nvSpPr>
          <p:cNvPr id="604" name="Google Shape;604;p34"/>
          <p:cNvSpPr txBox="1"/>
          <p:nvPr>
            <p:ph idx="1" type="body"/>
          </p:nvPr>
        </p:nvSpPr>
        <p:spPr>
          <a:xfrm>
            <a:off x="1369501" y="8309088"/>
            <a:ext cx="15548997" cy="1023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To prepare budget monthly , quarterly ,annually and from accounting tape chose budget</a:t>
            </a:r>
            <a:endParaRPr/>
          </a:p>
        </p:txBody>
      </p:sp>
      <p:pic>
        <p:nvPicPr>
          <p:cNvPr descr="A screenshot of a computer&#10;&#10;Description automatically generated" id="605" name="Google Shape;605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258" l="0" r="0" t="14258"/>
          <a:stretch/>
        </p:blipFill>
        <p:spPr>
          <a:xfrm>
            <a:off x="1367152" y="2283697"/>
            <a:ext cx="15551346" cy="5069603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91105"/>
            <a:ext cx="17178072" cy="114239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4"/>
          <p:cNvSpPr/>
          <p:nvPr/>
        </p:nvSpPr>
        <p:spPr>
          <a:xfrm>
            <a:off x="3581400" y="3390900"/>
            <a:ext cx="5105400" cy="1229033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5"/>
          <p:cNvSpPr txBox="1"/>
          <p:nvPr>
            <p:ph type="title"/>
          </p:nvPr>
        </p:nvSpPr>
        <p:spPr>
          <a:xfrm>
            <a:off x="1344207" y="7485815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ookman Old Style"/>
              <a:buNone/>
            </a:pPr>
            <a:r>
              <a:rPr lang="en-US"/>
              <a:t>PROJECT BUDGET EXPENSE</a:t>
            </a:r>
            <a:endParaRPr/>
          </a:p>
        </p:txBody>
      </p:sp>
      <p:pic>
        <p:nvPicPr>
          <p:cNvPr descr="A screenshot of a computer&#10;&#10;Description automatically generated" id="613" name="Google Shape;613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696" l="0" r="0" t="13696"/>
          <a:stretch/>
        </p:blipFill>
        <p:spPr>
          <a:xfrm>
            <a:off x="1344207" y="2416212"/>
            <a:ext cx="15551346" cy="5069603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614" name="Google Shape;614;p35"/>
          <p:cNvSpPr txBox="1"/>
          <p:nvPr>
            <p:ph idx="1" type="body"/>
          </p:nvPr>
        </p:nvSpPr>
        <p:spPr>
          <a:xfrm>
            <a:off x="1368327" y="8714848"/>
            <a:ext cx="15548997" cy="1023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Adding all  elements of project expenses </a:t>
            </a:r>
            <a:endParaRPr/>
          </a:p>
        </p:txBody>
      </p:sp>
      <p:pic>
        <p:nvPicPr>
          <p:cNvPr id="615" name="Google Shape;61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63" y="114300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6"/>
          <p:cNvSpPr txBox="1"/>
          <p:nvPr>
            <p:ph idx="1" type="body"/>
          </p:nvPr>
        </p:nvSpPr>
        <p:spPr>
          <a:xfrm>
            <a:off x="1734172" y="800100"/>
            <a:ext cx="15548997" cy="1023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/>
              <a:t>CRM Module</a:t>
            </a:r>
            <a:endParaRPr/>
          </a:p>
        </p:txBody>
      </p:sp>
      <p:pic>
        <p:nvPicPr>
          <p:cNvPr descr="Odoo and sales cycle management | Blog ..." id="621" name="Google Shape;62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4172" y="2324100"/>
            <a:ext cx="14859000" cy="756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63" y="114300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7"/>
          <p:cNvSpPr txBox="1"/>
          <p:nvPr>
            <p:ph type="title"/>
          </p:nvPr>
        </p:nvSpPr>
        <p:spPr>
          <a:xfrm>
            <a:off x="1099990" y="7990875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Times New Roman"/>
              <a:buNone/>
            </a:pPr>
            <a:r>
              <a:rPr lang="en-US" cap="none">
                <a:latin typeface="Times New Roman"/>
                <a:ea typeface="Times New Roman"/>
                <a:cs typeface="Times New Roman"/>
                <a:sym typeface="Times New Roman"/>
              </a:rPr>
              <a:t>Create Customers By Click On Sales Tape Then Choose Customers</a:t>
            </a:r>
            <a:endParaRPr/>
          </a:p>
        </p:txBody>
      </p:sp>
      <p:pic>
        <p:nvPicPr>
          <p:cNvPr id="628" name="Google Shape;62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8327" y="1681608"/>
            <a:ext cx="15014673" cy="6265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63" y="114300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8"/>
          <p:cNvSpPr txBox="1"/>
          <p:nvPr>
            <p:ph type="title"/>
          </p:nvPr>
        </p:nvSpPr>
        <p:spPr>
          <a:xfrm>
            <a:off x="1368327" y="1905000"/>
            <a:ext cx="15551346" cy="838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Times New Roman"/>
              <a:buNone/>
            </a:pPr>
            <a:r>
              <a:rPr i="0" lang="en-US" sz="4000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CRM Cycle In Odoo ERP Typically Includes The Following Stages:</a:t>
            </a:r>
            <a:br>
              <a:rPr i="0" lang="en-US" sz="4000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i="0" lang="en-US" sz="4400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4000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1-Lead Generation: Capture Potential Customers Through Various Channels Like Websites And Events.</a:t>
            </a:r>
            <a:br>
              <a:rPr b="0" i="0" lang="en-US" sz="4000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0" i="0" lang="en-US" sz="4000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4000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2-Lead Qualification: Assess Leads To Determine Their Value And Readiness For Sales Engagement.</a:t>
            </a:r>
            <a:br>
              <a:rPr b="0" i="0" lang="en-US" sz="4000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0" i="0" lang="en-US" sz="4000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4000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3-Opportunity Management: Convert Qualified Leads Into Opportunities, Tracking Interactions And Potential Deals.</a:t>
            </a:r>
            <a:br>
              <a:rPr b="0" i="0" lang="en-US" sz="4000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0" i="0" lang="en-US" sz="4000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4000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4-Sales Activities: Manage Communications And Activities Related To Each Opportunity, Including Follow-ups And Meetings.</a:t>
            </a:r>
            <a:br>
              <a:rPr b="0" i="0" lang="en-US" sz="4000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0" i="0" lang="en-US" sz="4000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4000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5-Closing The Sale: Finalize Transactions By Converting Opportunities Into Sales And Maintaining Post-sale Relationships.</a:t>
            </a:r>
            <a:br>
              <a:rPr b="0" i="0" lang="en-US" sz="4000" cap="none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5" name="Google Shape;63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"/>
            <a:ext cx="17580635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41" name="Google Shape;641;p39"/>
          <p:cNvSpPr txBox="1"/>
          <p:nvPr>
            <p:ph type="title"/>
          </p:nvPr>
        </p:nvSpPr>
        <p:spPr>
          <a:xfrm>
            <a:off x="1370694" y="1390650"/>
            <a:ext cx="5128149" cy="6924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t/>
            </a:r>
            <a:endParaRPr sz="3400"/>
          </a:p>
        </p:txBody>
      </p:sp>
      <p:cxnSp>
        <p:nvCxnSpPr>
          <p:cNvPr id="642" name="Google Shape;642;p39"/>
          <p:cNvCxnSpPr/>
          <p:nvPr/>
        </p:nvCxnSpPr>
        <p:spPr>
          <a:xfrm>
            <a:off x="6981444" y="3452038"/>
            <a:ext cx="0" cy="2867025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3" name="Google Shape;643;p39"/>
          <p:cNvSpPr txBox="1"/>
          <p:nvPr>
            <p:ph idx="1" type="body"/>
          </p:nvPr>
        </p:nvSpPr>
        <p:spPr>
          <a:xfrm>
            <a:off x="7464043" y="1457323"/>
            <a:ext cx="9437292" cy="6924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17145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A screenshot of a computer" id="644" name="Google Shape;64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468" y="1751159"/>
            <a:ext cx="8421184" cy="85349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645" name="Google Shape;64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49784" y="1752089"/>
            <a:ext cx="8944883" cy="8534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4963" y="114300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69E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"/>
          <p:cNvSpPr/>
          <p:nvPr/>
        </p:nvSpPr>
        <p:spPr>
          <a:xfrm>
            <a:off x="8824471" y="-611137"/>
            <a:ext cx="15134786" cy="15885749"/>
          </a:xfrm>
          <a:custGeom>
            <a:rect b="b" l="l" r="r" t="t"/>
            <a:pathLst>
              <a:path extrusionOk="0" h="15885749" w="15134786">
                <a:moveTo>
                  <a:pt x="0" y="0"/>
                </a:moveTo>
                <a:lnTo>
                  <a:pt x="15134786" y="0"/>
                </a:lnTo>
                <a:lnTo>
                  <a:pt x="15134786" y="15885749"/>
                </a:lnTo>
                <a:lnTo>
                  <a:pt x="0" y="158857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4"/>
          <p:cNvSpPr/>
          <p:nvPr/>
        </p:nvSpPr>
        <p:spPr>
          <a:xfrm>
            <a:off x="-3276600" y="-3238500"/>
            <a:ext cx="13832787" cy="14519147"/>
          </a:xfrm>
          <a:custGeom>
            <a:rect b="b" l="l" r="r" t="t"/>
            <a:pathLst>
              <a:path extrusionOk="0" h="14519147" w="13832787">
                <a:moveTo>
                  <a:pt x="0" y="0"/>
                </a:moveTo>
                <a:lnTo>
                  <a:pt x="13832787" y="0"/>
                </a:lnTo>
                <a:lnTo>
                  <a:pt x="13832787" y="14519147"/>
                </a:lnTo>
                <a:lnTo>
                  <a:pt x="0" y="145191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4" name="Google Shape;294;p4"/>
          <p:cNvGrpSpPr/>
          <p:nvPr/>
        </p:nvGrpSpPr>
        <p:grpSpPr>
          <a:xfrm>
            <a:off x="-1" y="101719"/>
            <a:ext cx="17830801" cy="10528182"/>
            <a:chOff x="-299483" y="-107981"/>
            <a:chExt cx="4736316" cy="2772855"/>
          </a:xfrm>
        </p:grpSpPr>
        <p:sp>
          <p:nvSpPr>
            <p:cNvPr id="295" name="Google Shape;295;p4"/>
            <p:cNvSpPr/>
            <p:nvPr/>
          </p:nvSpPr>
          <p:spPr>
            <a:xfrm>
              <a:off x="-299483" y="-107981"/>
              <a:ext cx="4666607" cy="2772855"/>
            </a:xfrm>
            <a:custGeom>
              <a:rect b="b" l="l" r="r" t="t"/>
              <a:pathLst>
                <a:path extrusionOk="0" h="2477416" w="4436833">
                  <a:moveTo>
                    <a:pt x="0" y="0"/>
                  </a:moveTo>
                  <a:lnTo>
                    <a:pt x="4436833" y="0"/>
                  </a:lnTo>
                  <a:lnTo>
                    <a:pt x="4436833" y="2477416"/>
                  </a:lnTo>
                  <a:lnTo>
                    <a:pt x="0" y="2477416"/>
                  </a:lnTo>
                  <a:close/>
                </a:path>
              </a:pathLst>
            </a:custGeom>
            <a:solidFill>
              <a:srgbClr val="084C6E"/>
            </a:soli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4"/>
            <p:cNvSpPr txBox="1"/>
            <p:nvPr/>
          </p:nvSpPr>
          <p:spPr>
            <a:xfrm>
              <a:off x="0" y="-47625"/>
              <a:ext cx="4436833" cy="25250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7" name="Google Shape;297;p4"/>
          <p:cNvSpPr txBox="1"/>
          <p:nvPr/>
        </p:nvSpPr>
        <p:spPr>
          <a:xfrm>
            <a:off x="2593522" y="185887"/>
            <a:ext cx="11351078" cy="1192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73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Retail </a:t>
            </a:r>
            <a:endParaRPr/>
          </a:p>
        </p:txBody>
      </p:sp>
      <p:sp>
        <p:nvSpPr>
          <p:cNvPr id="298" name="Google Shape;298;p4"/>
          <p:cNvSpPr txBox="1"/>
          <p:nvPr/>
        </p:nvSpPr>
        <p:spPr>
          <a:xfrm>
            <a:off x="2593522" y="1179673"/>
            <a:ext cx="1172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02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ABFFF"/>
                </a:solidFill>
                <a:latin typeface="Arial"/>
                <a:ea typeface="Arial"/>
                <a:cs typeface="Arial"/>
                <a:sym typeface="Arial"/>
              </a:rPr>
              <a:t>Inventory Project</a:t>
            </a:r>
            <a:endParaRPr/>
          </a:p>
        </p:txBody>
      </p:sp>
      <p:pic>
        <p:nvPicPr>
          <p:cNvPr id="299" name="Google Shape;299;p4"/>
          <p:cNvPicPr preferRelativeResize="0"/>
          <p:nvPr/>
        </p:nvPicPr>
        <p:blipFill rotWithShape="1">
          <a:blip r:embed="rId4">
            <a:alphaModFix/>
          </a:blip>
          <a:srcRect b="0" l="0" r="0" t="-13045"/>
          <a:stretch/>
        </p:blipFill>
        <p:spPr>
          <a:xfrm>
            <a:off x="167487" y="185878"/>
            <a:ext cx="17108926" cy="2076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4"/>
          <p:cNvGrpSpPr/>
          <p:nvPr/>
        </p:nvGrpSpPr>
        <p:grpSpPr>
          <a:xfrm>
            <a:off x="984648" y="2628769"/>
            <a:ext cx="15474601" cy="7606799"/>
            <a:chOff x="-51" y="-131"/>
            <a:chExt cx="15474601" cy="7606799"/>
          </a:xfrm>
        </p:grpSpPr>
        <p:sp>
          <p:nvSpPr>
            <p:cNvPr id="301" name="Google Shape;301;p4"/>
            <p:cNvSpPr/>
            <p:nvPr/>
          </p:nvSpPr>
          <p:spPr>
            <a:xfrm rot="-5400000">
              <a:off x="1966949" y="-1967081"/>
              <a:ext cx="3803400" cy="7737300"/>
            </a:xfrm>
            <a:prstGeom prst="round1Rect">
              <a:avLst>
                <a:gd fmla="val 16667" name="adj"/>
              </a:avLst>
            </a:prstGeom>
            <a:gradFill>
              <a:gsLst>
                <a:gs pos="0">
                  <a:srgbClr val="5D427D"/>
                </a:gs>
                <a:gs pos="80000">
                  <a:srgbClr val="7A57A5"/>
                </a:gs>
                <a:gs pos="100000">
                  <a:srgbClr val="7A56A7"/>
                </a:gs>
              </a:gsLst>
              <a:lin ang="16200038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"/>
            <p:cNvSpPr txBox="1"/>
            <p:nvPr/>
          </p:nvSpPr>
          <p:spPr>
            <a:xfrm>
              <a:off x="0" y="0"/>
              <a:ext cx="7737300" cy="28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1375" lIns="341375" spcFirstLastPara="1" rIns="341375" wrap="square" tIns="341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Calibri"/>
                <a:buNone/>
              </a:pPr>
              <a:r>
                <a:rPr b="1" lang="en-US" sz="4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1-Business Analysis</a:t>
              </a: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7737250" y="0"/>
              <a:ext cx="7737300" cy="3803400"/>
            </a:xfrm>
            <a:prstGeom prst="round1Rect">
              <a:avLst>
                <a:gd fmla="val 16667" name="adj"/>
              </a:avLst>
            </a:prstGeom>
            <a:gradFill>
              <a:gsLst>
                <a:gs pos="0">
                  <a:srgbClr val="3B3889"/>
                </a:gs>
                <a:gs pos="80000">
                  <a:srgbClr val="4D4AB4"/>
                </a:gs>
                <a:gs pos="100000">
                  <a:srgbClr val="4C48B7"/>
                </a:gs>
              </a:gsLst>
              <a:lin ang="16200038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"/>
            <p:cNvSpPr txBox="1"/>
            <p:nvPr/>
          </p:nvSpPr>
          <p:spPr>
            <a:xfrm>
              <a:off x="7737250" y="0"/>
              <a:ext cx="7737300" cy="28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1375" lIns="341375" spcFirstLastPara="1" rIns="341375" wrap="square" tIns="341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Calibri"/>
                <a:buNone/>
              </a:pPr>
              <a:r>
                <a:rPr b="1" lang="en-US" sz="4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2-Challenges</a:t>
              </a: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 rot="10800000">
              <a:off x="7737200" y="3803136"/>
              <a:ext cx="7737300" cy="3803400"/>
            </a:xfrm>
            <a:prstGeom prst="round1Rect">
              <a:avLst>
                <a:gd fmla="val 16667" name="adj"/>
              </a:avLst>
            </a:prstGeom>
            <a:gradFill>
              <a:gsLst>
                <a:gs pos="0">
                  <a:srgbClr val="305693"/>
                </a:gs>
                <a:gs pos="80000">
                  <a:srgbClr val="3F71C2"/>
                </a:gs>
                <a:gs pos="100000">
                  <a:srgbClr val="3D70C5"/>
                </a:gs>
              </a:gsLst>
              <a:lin ang="16200038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"/>
            <p:cNvSpPr txBox="1"/>
            <p:nvPr/>
          </p:nvSpPr>
          <p:spPr>
            <a:xfrm>
              <a:off x="7737250" y="4754085"/>
              <a:ext cx="7737300" cy="28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1375" lIns="341375" spcFirstLastPara="1" rIns="341375" wrap="square" tIns="341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Calibri"/>
                <a:buNone/>
              </a:pPr>
              <a:r>
                <a:rPr b="1" lang="en-US" sz="4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3-Soution and objectives</a:t>
              </a: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 rot="5400000">
              <a:off x="1966899" y="1836318"/>
              <a:ext cx="3803400" cy="7737300"/>
            </a:xfrm>
            <a:prstGeom prst="round1Rect">
              <a:avLst>
                <a:gd fmla="val 16667" name="adj"/>
              </a:avLst>
            </a:prstGeom>
            <a:gradFill>
              <a:gsLst>
                <a:gs pos="0">
                  <a:srgbClr val="28839E"/>
                </a:gs>
                <a:gs pos="80000">
                  <a:srgbClr val="35ACCF"/>
                </a:gs>
                <a:gs pos="100000">
                  <a:srgbClr val="31AFD4"/>
                </a:gs>
              </a:gsLst>
              <a:lin ang="16200038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"/>
            <p:cNvSpPr txBox="1"/>
            <p:nvPr/>
          </p:nvSpPr>
          <p:spPr>
            <a:xfrm>
              <a:off x="0" y="4754085"/>
              <a:ext cx="7737300" cy="28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1375" lIns="341375" spcFirstLastPara="1" rIns="341375" wrap="square" tIns="341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Calibri"/>
                <a:buNone/>
              </a:pPr>
              <a:r>
                <a:rPr b="1" lang="en-US" sz="4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4-Implementation</a:t>
              </a: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5416074" y="2852451"/>
              <a:ext cx="4642500" cy="1901700"/>
            </a:xfrm>
            <a:prstGeom prst="roundRect">
              <a:avLst>
                <a:gd fmla="val 16667" name="adj"/>
              </a:avLst>
            </a:prstGeom>
            <a:solidFill>
              <a:srgbClr val="D7D1DF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"/>
            <p:cNvSpPr txBox="1"/>
            <p:nvPr/>
          </p:nvSpPr>
          <p:spPr>
            <a:xfrm>
              <a:off x="5508904" y="2945281"/>
              <a:ext cx="4456800" cy="17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Calibri"/>
                <a:buNone/>
              </a:pPr>
              <a:r>
                <a:rPr lang="en-US" sz="4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Retail Inventory Project </a:t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0"/>
          <p:cNvSpPr txBox="1"/>
          <p:nvPr>
            <p:ph type="title"/>
          </p:nvPr>
        </p:nvSpPr>
        <p:spPr>
          <a:xfrm>
            <a:off x="1365945" y="8648700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/>
              <a:t>GENERATE LEADS THEN CONVERT  TO LOST AND MENTION THE REASON</a:t>
            </a:r>
            <a:endParaRPr/>
          </a:p>
        </p:txBody>
      </p:sp>
      <p:pic>
        <p:nvPicPr>
          <p:cNvPr descr="A screenshot of a computer" id="652" name="Google Shape;652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006" l="0" r="0" t="21006"/>
          <a:stretch/>
        </p:blipFill>
        <p:spPr>
          <a:xfrm>
            <a:off x="1365945" y="1562100"/>
            <a:ext cx="15551346" cy="687851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653" name="Google Shape;65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63" y="114300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1"/>
          <p:cNvSpPr txBox="1"/>
          <p:nvPr>
            <p:ph type="title"/>
          </p:nvPr>
        </p:nvSpPr>
        <p:spPr>
          <a:xfrm>
            <a:off x="1332821" y="8496300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ookman Old Style"/>
              <a:buNone/>
            </a:pPr>
            <a:r>
              <a:rPr lang="en-US"/>
              <a:t>CREATE SALES TEAMS FOR SALES DEPARTMENT</a:t>
            </a:r>
            <a:endParaRPr/>
          </a:p>
        </p:txBody>
      </p:sp>
      <p:pic>
        <p:nvPicPr>
          <p:cNvPr descr="A screenshot of a computer&#10;&#10;Description automatically generated" id="659" name="Google Shape;659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006" l="0" r="0" t="21006"/>
          <a:stretch/>
        </p:blipFill>
        <p:spPr>
          <a:xfrm>
            <a:off x="1403833" y="2247901"/>
            <a:ext cx="15551346" cy="6248400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660" name="Google Shape;66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63" y="114300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2"/>
          <p:cNvSpPr txBox="1"/>
          <p:nvPr>
            <p:ph type="title"/>
          </p:nvPr>
        </p:nvSpPr>
        <p:spPr>
          <a:xfrm>
            <a:off x="1368327" y="8572500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ookman Old Style"/>
              <a:buNone/>
            </a:pPr>
            <a:r>
              <a:rPr lang="en-US"/>
              <a:t>CREATE SALES QUOTATION FOR CUSTOMER</a:t>
            </a:r>
            <a:endParaRPr/>
          </a:p>
        </p:txBody>
      </p:sp>
      <p:pic>
        <p:nvPicPr>
          <p:cNvPr descr="A screenshot of a computer" id="666" name="Google Shape;666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006" l="0" r="0" t="21006"/>
          <a:stretch/>
        </p:blipFill>
        <p:spPr>
          <a:xfrm>
            <a:off x="1368327" y="1666141"/>
            <a:ext cx="15551346" cy="695471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667" name="Google Shape;66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63" y="114300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3"/>
          <p:cNvSpPr txBox="1"/>
          <p:nvPr>
            <p:ph type="title"/>
          </p:nvPr>
        </p:nvSpPr>
        <p:spPr>
          <a:xfrm>
            <a:off x="1370709" y="8496300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/>
              <a:t>CREATE THE INVOCE AND SEND IT AFTER ACCEPTING THE QUATATION </a:t>
            </a:r>
            <a:endParaRPr/>
          </a:p>
        </p:txBody>
      </p:sp>
      <p:pic>
        <p:nvPicPr>
          <p:cNvPr descr="A screenshot of a computer&#10;&#10;Description automatically generated" id="673" name="Google Shape;673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006" l="0" r="0" t="21006"/>
          <a:stretch/>
        </p:blipFill>
        <p:spPr>
          <a:xfrm>
            <a:off x="1305395" y="1562100"/>
            <a:ext cx="15551346" cy="664991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674" name="Google Shape;67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63" y="114300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4"/>
          <p:cNvSpPr txBox="1"/>
          <p:nvPr>
            <p:ph type="ctrTitle"/>
          </p:nvPr>
        </p:nvSpPr>
        <p:spPr>
          <a:xfrm>
            <a:off x="2034651" y="18486"/>
            <a:ext cx="12785689" cy="11423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lang="en-US" sz="4800"/>
              <a:t>SALES MODULE</a:t>
            </a:r>
            <a:endParaRPr/>
          </a:p>
        </p:txBody>
      </p:sp>
      <p:sp>
        <p:nvSpPr>
          <p:cNvPr id="680" name="Google Shape;680;p44"/>
          <p:cNvSpPr txBox="1"/>
          <p:nvPr>
            <p:ph idx="1" type="subTitle"/>
          </p:nvPr>
        </p:nvSpPr>
        <p:spPr>
          <a:xfrm>
            <a:off x="1676400" y="8801100"/>
            <a:ext cx="13502193" cy="104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lang="en-US"/>
              <a:t>Open Sales Module Then Click New To Create Quotation and create the invoce </a:t>
            </a:r>
            <a:endParaRPr/>
          </a:p>
        </p:txBody>
      </p:sp>
      <p:pic>
        <p:nvPicPr>
          <p:cNvPr id="681" name="Google Shape;68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63" y="138873"/>
            <a:ext cx="17178072" cy="114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1" y="1439755"/>
            <a:ext cx="9601200" cy="716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29800" y="1405573"/>
            <a:ext cx="8229600" cy="7243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5"/>
          <p:cNvSpPr txBox="1"/>
          <p:nvPr>
            <p:ph type="title"/>
          </p:nvPr>
        </p:nvSpPr>
        <p:spPr>
          <a:xfrm>
            <a:off x="1981200" y="8343900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/>
              <a:t>TO CREATE CUSTOMERS FROM ORDER TAPE SELECT CUSTOMERS</a:t>
            </a:r>
            <a:endParaRPr/>
          </a:p>
        </p:txBody>
      </p:sp>
      <p:pic>
        <p:nvPicPr>
          <p:cNvPr id="689" name="Google Shape;689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496" l="0" r="0" t="15496"/>
          <a:stretch/>
        </p:blipFill>
        <p:spPr>
          <a:xfrm>
            <a:off x="1368327" y="1943100"/>
            <a:ext cx="15551346" cy="5735201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690" name="Google Shape;69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63" y="138873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6"/>
          <p:cNvSpPr txBox="1"/>
          <p:nvPr>
            <p:ph type="title"/>
          </p:nvPr>
        </p:nvSpPr>
        <p:spPr>
          <a:xfrm>
            <a:off x="1368327" y="8343900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ookman Old Style"/>
              <a:buNone/>
            </a:pPr>
            <a:r>
              <a:rPr lang="en-US"/>
              <a:t>MAKING WARNING FOR CUSTOMERS  CREDIT LIMIT </a:t>
            </a:r>
            <a:endParaRPr/>
          </a:p>
        </p:txBody>
      </p:sp>
      <p:pic>
        <p:nvPicPr>
          <p:cNvPr id="696" name="Google Shape;69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455" y="2335748"/>
            <a:ext cx="16079090" cy="561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963" y="138873"/>
            <a:ext cx="17178072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7"/>
          <p:cNvSpPr txBox="1"/>
          <p:nvPr>
            <p:ph type="title"/>
          </p:nvPr>
        </p:nvSpPr>
        <p:spPr>
          <a:xfrm>
            <a:off x="1390081" y="7459059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cap="none"/>
              <a:t>Warning For Product If There Is Stockout Or Any Issue Mention It In The Warning</a:t>
            </a:r>
            <a:endParaRPr/>
          </a:p>
        </p:txBody>
      </p:sp>
      <p:sp>
        <p:nvSpPr>
          <p:cNvPr id="703" name="Google Shape;703;p47"/>
          <p:cNvSpPr txBox="1"/>
          <p:nvPr>
            <p:ph idx="1" type="body"/>
          </p:nvPr>
        </p:nvSpPr>
        <p:spPr>
          <a:xfrm>
            <a:off x="1370693" y="7457767"/>
            <a:ext cx="15548997" cy="1229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</a:pPr>
            <a:r>
              <a:t/>
            </a:r>
            <a:endParaRPr/>
          </a:p>
        </p:txBody>
      </p:sp>
      <p:pic>
        <p:nvPicPr>
          <p:cNvPr id="704" name="Google Shape;70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4954" y="1911558"/>
            <a:ext cx="15698091" cy="4947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138873"/>
            <a:ext cx="17504435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8"/>
          <p:cNvSpPr txBox="1"/>
          <p:nvPr>
            <p:ph type="title"/>
          </p:nvPr>
        </p:nvSpPr>
        <p:spPr>
          <a:xfrm>
            <a:off x="1367152" y="8072283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ookman Old Style"/>
              <a:buNone/>
            </a:pPr>
            <a:r>
              <a:rPr lang="en-US" cap="none"/>
              <a:t>Create A Specific Pricelist In The System</a:t>
            </a:r>
            <a:endParaRPr/>
          </a:p>
        </p:txBody>
      </p:sp>
      <p:pic>
        <p:nvPicPr>
          <p:cNvPr id="711" name="Google Shape;7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5381" y="1714500"/>
            <a:ext cx="15548997" cy="6384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138873"/>
            <a:ext cx="17504435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718" name="Google Shape;718;p49"/>
          <p:cNvSpPr txBox="1"/>
          <p:nvPr>
            <p:ph type="title"/>
          </p:nvPr>
        </p:nvSpPr>
        <p:spPr>
          <a:xfrm>
            <a:off x="1129392" y="7423308"/>
            <a:ext cx="15546618" cy="18973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 cap="none">
                <a:latin typeface="Times New Roman"/>
                <a:ea typeface="Times New Roman"/>
                <a:cs typeface="Times New Roman"/>
                <a:sym typeface="Times New Roman"/>
              </a:rPr>
              <a:t>Activate Coupons And Discounts From Sales Setting </a:t>
            </a:r>
            <a:r>
              <a:rPr i="0" lang="en-US" sz="3200" cap="none">
                <a:latin typeface="Times New Roman"/>
                <a:ea typeface="Times New Roman"/>
                <a:cs typeface="Times New Roman"/>
                <a:sym typeface="Times New Roman"/>
              </a:rPr>
              <a:t>Discounts, Loyalty &amp; Gift Card to generate coupons and discounts</a:t>
            </a:r>
            <a:endParaRPr sz="32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9" name="Google Shape;71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99" y="2498619"/>
            <a:ext cx="8064501" cy="496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85301" y="2536942"/>
            <a:ext cx="8293100" cy="4963012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49"/>
          <p:cNvSpPr/>
          <p:nvPr/>
        </p:nvSpPr>
        <p:spPr>
          <a:xfrm>
            <a:off x="14173200" y="2248471"/>
            <a:ext cx="609600" cy="609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722" name="Google Shape;722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138873"/>
            <a:ext cx="17504435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69E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"/>
          <p:cNvSpPr/>
          <p:nvPr/>
        </p:nvSpPr>
        <p:spPr>
          <a:xfrm>
            <a:off x="0" y="-3827718"/>
            <a:ext cx="18288000" cy="7843837"/>
          </a:xfrm>
          <a:custGeom>
            <a:rect b="b" l="l" r="r" t="t"/>
            <a:pathLst>
              <a:path extrusionOk="0" h="7843837" w="18288000">
                <a:moveTo>
                  <a:pt x="0" y="0"/>
                </a:moveTo>
                <a:lnTo>
                  <a:pt x="18288000" y="0"/>
                </a:lnTo>
                <a:lnTo>
                  <a:pt x="18288000" y="7843837"/>
                </a:lnTo>
                <a:lnTo>
                  <a:pt x="0" y="7843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0123" l="0" r="0" t="-2520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"/>
          <p:cNvSpPr txBox="1"/>
          <p:nvPr/>
        </p:nvSpPr>
        <p:spPr>
          <a:xfrm>
            <a:off x="3048694" y="4507102"/>
            <a:ext cx="12190613" cy="66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7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Overview of the project</a:t>
            </a:r>
            <a:endParaRPr/>
          </a:p>
        </p:txBody>
      </p:sp>
      <p:sp>
        <p:nvSpPr>
          <p:cNvPr id="317" name="Google Shape;317;p5"/>
          <p:cNvSpPr txBox="1"/>
          <p:nvPr/>
        </p:nvSpPr>
        <p:spPr>
          <a:xfrm>
            <a:off x="424196" y="5804227"/>
            <a:ext cx="7520377" cy="4308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Odoo for retail inventory to enhance accuracy, streamline operations, and improve customer satisfaction. The project includes thorough market analysis, resource allocation, a phased implementation plan, and risk management strategies. Expected ROI from reduced costs and increased efficiency will drive stakeholder support a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US" sz="2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2800" u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5"/>
          <p:cNvSpPr txBox="1"/>
          <p:nvPr/>
        </p:nvSpPr>
        <p:spPr>
          <a:xfrm>
            <a:off x="9777021" y="5978128"/>
            <a:ext cx="7520377" cy="4308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This proposal outlines the implementation of Odoo for retail inventory management to optimize stock control, enhance operational efficiency, and improve customer satisfaction. Key components include a phased deployment plan, training for staff, and ongoing support. The project aims to achieve significant cost savings and boost overall business performance.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2800" u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19" name="Google Shape;319;p5"/>
          <p:cNvCxnSpPr/>
          <p:nvPr/>
        </p:nvCxnSpPr>
        <p:spPr>
          <a:xfrm>
            <a:off x="9163050" y="5732493"/>
            <a:ext cx="0" cy="3525807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" name="Google Shape;320;p5"/>
          <p:cNvSpPr txBox="1"/>
          <p:nvPr/>
        </p:nvSpPr>
        <p:spPr>
          <a:xfrm>
            <a:off x="424195" y="5283295"/>
            <a:ext cx="39192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98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</a:t>
            </a:r>
            <a:r>
              <a:rPr b="1" lang="en-US" sz="249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</a:t>
            </a:r>
            <a:endParaRPr sz="3500"/>
          </a:p>
        </p:txBody>
      </p:sp>
      <p:sp>
        <p:nvSpPr>
          <p:cNvPr id="321" name="Google Shape;321;p5"/>
          <p:cNvSpPr txBox="1"/>
          <p:nvPr/>
        </p:nvSpPr>
        <p:spPr>
          <a:xfrm>
            <a:off x="9548426" y="5441988"/>
            <a:ext cx="4434277" cy="448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1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Proposal</a:t>
            </a:r>
            <a:endParaRPr/>
          </a:p>
        </p:txBody>
      </p:sp>
      <p:cxnSp>
        <p:nvCxnSpPr>
          <p:cNvPr id="322" name="Google Shape;322;p5"/>
          <p:cNvCxnSpPr/>
          <p:nvPr/>
        </p:nvCxnSpPr>
        <p:spPr>
          <a:xfrm rot="10800000">
            <a:off x="904665" y="9773388"/>
            <a:ext cx="16668374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p5"/>
          <p:cNvSpPr/>
          <p:nvPr/>
        </p:nvSpPr>
        <p:spPr>
          <a:xfrm>
            <a:off x="19050" y="-804283"/>
            <a:ext cx="18288000" cy="4820402"/>
          </a:xfrm>
          <a:custGeom>
            <a:rect b="b" l="l" r="r" t="t"/>
            <a:pathLst>
              <a:path extrusionOk="0" h="4820402" w="18288000">
                <a:moveTo>
                  <a:pt x="0" y="0"/>
                </a:moveTo>
                <a:lnTo>
                  <a:pt x="18288000" y="0"/>
                </a:lnTo>
                <a:lnTo>
                  <a:pt x="18288000" y="4820402"/>
                </a:lnTo>
                <a:lnTo>
                  <a:pt x="0" y="48204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4504" l="0" r="0" t="-4897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889" y="170441"/>
            <a:ext cx="17148150" cy="142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0"/>
          <p:cNvSpPr txBox="1"/>
          <p:nvPr>
            <p:ph type="title"/>
          </p:nvPr>
        </p:nvSpPr>
        <p:spPr>
          <a:xfrm>
            <a:off x="1368327" y="8634685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Bookman Old Style"/>
              <a:buNone/>
            </a:pPr>
            <a:r>
              <a:rPr lang="en-US"/>
              <a:t>SALES ANALYSIS REPORT</a:t>
            </a:r>
            <a:endParaRPr/>
          </a:p>
        </p:txBody>
      </p:sp>
      <p:pic>
        <p:nvPicPr>
          <p:cNvPr descr="A pie chart with a number of different colored circles&#10;&#10;Description automatically generated with medium confidence" id="728" name="Google Shape;72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8327" y="1492907"/>
            <a:ext cx="15068403" cy="730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138873"/>
            <a:ext cx="17504435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1"/>
          <p:cNvSpPr txBox="1"/>
          <p:nvPr>
            <p:ph type="title"/>
          </p:nvPr>
        </p:nvSpPr>
        <p:spPr>
          <a:xfrm>
            <a:off x="1066800" y="8191500"/>
            <a:ext cx="15551346" cy="12290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i="0" lang="en-US" cap="none">
                <a:latin typeface="Arial"/>
                <a:ea typeface="Arial"/>
                <a:cs typeface="Arial"/>
                <a:sym typeface="Arial"/>
              </a:rPr>
              <a:t>Sales Analysis By Salespersons Report</a:t>
            </a:r>
            <a:endParaRPr cap="none"/>
          </a:p>
        </p:txBody>
      </p:sp>
      <p:pic>
        <p:nvPicPr>
          <p:cNvPr descr="A screenshot of a computer&#10;&#10;Description automatically generated" id="735" name="Google Shape;7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7285" y="1485900"/>
            <a:ext cx="14430375" cy="69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138873"/>
            <a:ext cx="17504435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2"/>
          <p:cNvSpPr txBox="1"/>
          <p:nvPr>
            <p:ph type="title"/>
          </p:nvPr>
        </p:nvSpPr>
        <p:spPr>
          <a:xfrm>
            <a:off x="1378679" y="152702"/>
            <a:ext cx="15530642" cy="1142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ookman Old Style"/>
              <a:buNone/>
            </a:pPr>
            <a:r>
              <a:rPr lang="en-US" sz="4000"/>
              <a:t>HR MODULES</a:t>
            </a:r>
            <a:endParaRPr/>
          </a:p>
        </p:txBody>
      </p:sp>
      <p:pic>
        <p:nvPicPr>
          <p:cNvPr id="742" name="Google Shape;74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782" y="65050"/>
            <a:ext cx="17504435" cy="1142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various tasks&#10;&#10;Description automatically generated with medium confidence" id="743" name="Google Shape;743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7400" y="2095500"/>
            <a:ext cx="13819753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749" name="Google Shape;749;p53"/>
          <p:cNvSpPr txBox="1"/>
          <p:nvPr>
            <p:ph type="title"/>
          </p:nvPr>
        </p:nvSpPr>
        <p:spPr>
          <a:xfrm>
            <a:off x="1370694" y="6335485"/>
            <a:ext cx="7532005" cy="2883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Employees List View</a:t>
            </a:r>
            <a:endParaRPr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screenshot of a computer&#10;&#10;Description automatically generated" id="750" name="Google Shape;75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455" y="1732369"/>
            <a:ext cx="8156244" cy="55447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1" name="Google Shape;751;p53"/>
          <p:cNvCxnSpPr/>
          <p:nvPr/>
        </p:nvCxnSpPr>
        <p:spPr>
          <a:xfrm>
            <a:off x="9144000" y="1732369"/>
            <a:ext cx="0" cy="312575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screenshot of a computer&#10;&#10;Description automatically generated" id="752" name="Google Shape;75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29231" y="1748698"/>
            <a:ext cx="8156249" cy="554473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53"/>
          <p:cNvSpPr txBox="1"/>
          <p:nvPr>
            <p:ph idx="1" type="body"/>
          </p:nvPr>
        </p:nvSpPr>
        <p:spPr>
          <a:xfrm>
            <a:off x="9705402" y="6259804"/>
            <a:ext cx="7516037" cy="2883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Employees Kanban view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4" name="Google Shape;754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1782" y="65050"/>
            <a:ext cx="17504435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760" name="Google Shape;760;p54"/>
          <p:cNvSpPr txBox="1"/>
          <p:nvPr>
            <p:ph type="title"/>
          </p:nvPr>
        </p:nvSpPr>
        <p:spPr>
          <a:xfrm>
            <a:off x="388130" y="7085836"/>
            <a:ext cx="7532005" cy="2883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 Emp – Work Information</a:t>
            </a:r>
            <a:endParaRPr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1" name="Google Shape;76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364" y="1759583"/>
            <a:ext cx="8156244" cy="5853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2" name="Google Shape;762;p54"/>
          <p:cNvCxnSpPr/>
          <p:nvPr/>
        </p:nvCxnSpPr>
        <p:spPr>
          <a:xfrm>
            <a:off x="9144000" y="1732369"/>
            <a:ext cx="0" cy="312575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63" name="Google Shape;763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14828" y="1759583"/>
            <a:ext cx="8746637" cy="5853924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54"/>
          <p:cNvSpPr txBox="1"/>
          <p:nvPr>
            <p:ph idx="1" type="body"/>
          </p:nvPr>
        </p:nvSpPr>
        <p:spPr>
          <a:xfrm>
            <a:off x="9630127" y="7508673"/>
            <a:ext cx="7516037" cy="2883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Employee Resume Section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t/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5" name="Google Shape;765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1782" y="65050"/>
            <a:ext cx="17504435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5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771" name="Google Shape;771;p55"/>
          <p:cNvSpPr txBox="1"/>
          <p:nvPr>
            <p:ph type="title"/>
          </p:nvPr>
        </p:nvSpPr>
        <p:spPr>
          <a:xfrm>
            <a:off x="1390659" y="7016610"/>
            <a:ext cx="7532005" cy="2883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Employee’s ORG Chart Sample</a:t>
            </a:r>
            <a:endParaRPr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screenshot of a computer&#10;&#10;Description automatically generated" id="772" name="Google Shape;77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563" y="1562100"/>
            <a:ext cx="8690789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3" name="Google Shape;773;p55"/>
          <p:cNvCxnSpPr/>
          <p:nvPr/>
        </p:nvCxnSpPr>
        <p:spPr>
          <a:xfrm>
            <a:off x="9144000" y="1732369"/>
            <a:ext cx="0" cy="312575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screenshot of a computer&#10;&#10;Description automatically generated" id="774" name="Google Shape;774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63526" y="1562096"/>
            <a:ext cx="8591911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5"/>
          <p:cNvSpPr txBox="1"/>
          <p:nvPr>
            <p:ph idx="1" type="body"/>
          </p:nvPr>
        </p:nvSpPr>
        <p:spPr>
          <a:xfrm>
            <a:off x="10439400" y="7296918"/>
            <a:ext cx="7516037" cy="2322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Job Positions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6" name="Google Shape;776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1782" y="65050"/>
            <a:ext cx="17504435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782" name="Google Shape;782;p56"/>
          <p:cNvSpPr txBox="1"/>
          <p:nvPr>
            <p:ph type="title"/>
          </p:nvPr>
        </p:nvSpPr>
        <p:spPr>
          <a:xfrm>
            <a:off x="1068933" y="8311697"/>
            <a:ext cx="7532005" cy="1408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Employee From Inside</a:t>
            </a:r>
            <a:endParaRPr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3" name="Google Shape;78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782" y="1621580"/>
            <a:ext cx="8510911" cy="66901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4" name="Google Shape;784;p56"/>
          <p:cNvCxnSpPr/>
          <p:nvPr/>
        </p:nvCxnSpPr>
        <p:spPr>
          <a:xfrm>
            <a:off x="9144000" y="1732369"/>
            <a:ext cx="0" cy="312575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85" name="Google Shape;785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85297" y="1621580"/>
            <a:ext cx="8510910" cy="6690117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56"/>
          <p:cNvSpPr txBox="1"/>
          <p:nvPr>
            <p:ph idx="1" type="body"/>
          </p:nvPr>
        </p:nvSpPr>
        <p:spPr>
          <a:xfrm>
            <a:off x="9837331" y="8665420"/>
            <a:ext cx="7516037" cy="1408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Employees skills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t/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7" name="Google Shape;787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1782" y="65050"/>
            <a:ext cx="17504435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7"/>
          <p:cNvSpPr txBox="1"/>
          <p:nvPr>
            <p:ph idx="1" type="body"/>
          </p:nvPr>
        </p:nvSpPr>
        <p:spPr>
          <a:xfrm>
            <a:off x="1066800" y="8839554"/>
            <a:ext cx="15548997" cy="1023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5400"/>
              <a:t>Departments</a:t>
            </a:r>
            <a:endParaRPr/>
          </a:p>
        </p:txBody>
      </p:sp>
      <p:pic>
        <p:nvPicPr>
          <p:cNvPr id="793" name="Google Shape;79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831119"/>
            <a:ext cx="9372600" cy="649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9800" y="1803905"/>
            <a:ext cx="8229600" cy="649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782" y="65050"/>
            <a:ext cx="17504435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801" name="Google Shape;801;p58"/>
          <p:cNvSpPr txBox="1"/>
          <p:nvPr>
            <p:ph type="title"/>
          </p:nvPr>
        </p:nvSpPr>
        <p:spPr>
          <a:xfrm>
            <a:off x="938438" y="7601091"/>
            <a:ext cx="7532005" cy="2883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Times New Roman"/>
              <a:buNone/>
            </a:pPr>
            <a:r>
              <a:rPr lang="en-US" cap="none">
                <a:latin typeface="Times New Roman"/>
                <a:ea typeface="Times New Roman"/>
                <a:cs typeface="Times New Roman"/>
                <a:sym typeface="Times New Roman"/>
              </a:rPr>
              <a:t>Application Stages</a:t>
            </a:r>
            <a:endParaRPr/>
          </a:p>
        </p:txBody>
      </p:sp>
      <p:pic>
        <p:nvPicPr>
          <p:cNvPr id="802" name="Google Shape;80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1" y="1732369"/>
            <a:ext cx="8465970" cy="68401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3" name="Google Shape;803;p58"/>
          <p:cNvCxnSpPr/>
          <p:nvPr/>
        </p:nvCxnSpPr>
        <p:spPr>
          <a:xfrm>
            <a:off x="9144000" y="1732369"/>
            <a:ext cx="0" cy="312575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screenshot of a computer&#10;&#10;Description automatically generated" id="804" name="Google Shape;804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63311" y="1732369"/>
            <a:ext cx="8819883" cy="6840131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58"/>
          <p:cNvSpPr txBox="1"/>
          <p:nvPr>
            <p:ph idx="1" type="body"/>
          </p:nvPr>
        </p:nvSpPr>
        <p:spPr>
          <a:xfrm>
            <a:off x="10029133" y="7601090"/>
            <a:ext cx="7516037" cy="2883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b="1" lang="en-US" sz="4400">
                <a:latin typeface="Times New Roman"/>
                <a:ea typeface="Times New Roman"/>
                <a:cs typeface="Times New Roman"/>
                <a:sym typeface="Times New Roman"/>
              </a:rPr>
              <a:t>Recruitment</a:t>
            </a:r>
            <a:endParaRPr/>
          </a:p>
        </p:txBody>
      </p:sp>
      <p:pic>
        <p:nvPicPr>
          <p:cNvPr id="806" name="Google Shape;806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1782" y="65050"/>
            <a:ext cx="17504435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812" name="Google Shape;812;p59"/>
          <p:cNvSpPr txBox="1"/>
          <p:nvPr>
            <p:ph type="title"/>
          </p:nvPr>
        </p:nvSpPr>
        <p:spPr>
          <a:xfrm>
            <a:off x="1327603" y="8229966"/>
            <a:ext cx="7532005" cy="163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None/>
            </a:pPr>
            <a:r>
              <a:rPr b="1" lang="en-US" sz="4800" cap="none">
                <a:latin typeface="Times New Roman"/>
                <a:ea typeface="Times New Roman"/>
                <a:cs typeface="Times New Roman"/>
                <a:sym typeface="Times New Roman"/>
              </a:rPr>
              <a:t>Hiring Positions</a:t>
            </a:r>
            <a:endParaRPr sz="48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3" name="Google Shape;81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573" y="1726926"/>
            <a:ext cx="9296400" cy="6082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4" name="Google Shape;814;p59"/>
          <p:cNvCxnSpPr/>
          <p:nvPr/>
        </p:nvCxnSpPr>
        <p:spPr>
          <a:xfrm>
            <a:off x="9144000" y="1732369"/>
            <a:ext cx="0" cy="312575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15" name="Google Shape;815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99172" y="1726926"/>
            <a:ext cx="8499022" cy="6082752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59"/>
          <p:cNvSpPr txBox="1"/>
          <p:nvPr>
            <p:ph idx="1" type="body"/>
          </p:nvPr>
        </p:nvSpPr>
        <p:spPr>
          <a:xfrm>
            <a:off x="9699171" y="8012970"/>
            <a:ext cx="8624561" cy="163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 Hiring from the Company’s web site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7" name="Google Shape;817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1782" y="65050"/>
            <a:ext cx="17504435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3240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"/>
          <p:cNvSpPr/>
          <p:nvPr/>
        </p:nvSpPr>
        <p:spPr>
          <a:xfrm>
            <a:off x="-1498945" y="8550101"/>
            <a:ext cx="4557028" cy="4557028"/>
          </a:xfrm>
          <a:custGeom>
            <a:rect b="b" l="l" r="r" t="t"/>
            <a:pathLst>
              <a:path extrusionOk="0" h="4557028" w="4557028">
                <a:moveTo>
                  <a:pt x="0" y="0"/>
                </a:moveTo>
                <a:lnTo>
                  <a:pt x="4557027" y="0"/>
                </a:lnTo>
                <a:lnTo>
                  <a:pt x="4557027" y="4557028"/>
                </a:lnTo>
                <a:lnTo>
                  <a:pt x="0" y="45570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6"/>
          <p:cNvSpPr/>
          <p:nvPr/>
        </p:nvSpPr>
        <p:spPr>
          <a:xfrm>
            <a:off x="9986702" y="-1906870"/>
            <a:ext cx="9830244" cy="9830244"/>
          </a:xfrm>
          <a:custGeom>
            <a:rect b="b" l="l" r="r" t="t"/>
            <a:pathLst>
              <a:path extrusionOk="0" h="9830244" w="9830244">
                <a:moveTo>
                  <a:pt x="0" y="0"/>
                </a:moveTo>
                <a:lnTo>
                  <a:pt x="9830243" y="0"/>
                </a:lnTo>
                <a:lnTo>
                  <a:pt x="9830243" y="9830243"/>
                </a:lnTo>
                <a:lnTo>
                  <a:pt x="0" y="98302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6"/>
          <p:cNvSpPr/>
          <p:nvPr/>
        </p:nvSpPr>
        <p:spPr>
          <a:xfrm>
            <a:off x="10651389" y="-2208895"/>
            <a:ext cx="9398182" cy="939814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5045" l="0" r="0" t="-2504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2" name="Google Shape;332;p6"/>
          <p:cNvGrpSpPr/>
          <p:nvPr/>
        </p:nvGrpSpPr>
        <p:grpSpPr>
          <a:xfrm>
            <a:off x="3588439" y="8897507"/>
            <a:ext cx="780406" cy="780406"/>
            <a:chOff x="0" y="0"/>
            <a:chExt cx="812800" cy="812800"/>
          </a:xfrm>
        </p:grpSpPr>
        <p:sp>
          <p:nvSpPr>
            <p:cNvPr id="333" name="Google Shape;333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00B5F8"/>
                </a:gs>
                <a:gs pos="50000">
                  <a:srgbClr val="00B5F8"/>
                </a:gs>
                <a:gs pos="100000">
                  <a:srgbClr val="2B5DFF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8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" name="Google Shape;335;p6"/>
          <p:cNvSpPr txBox="1"/>
          <p:nvPr/>
        </p:nvSpPr>
        <p:spPr>
          <a:xfrm>
            <a:off x="381000" y="1669280"/>
            <a:ext cx="7569019" cy="1012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5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Analysis</a:t>
            </a:r>
            <a:endParaRPr/>
          </a:p>
        </p:txBody>
      </p:sp>
      <p:sp>
        <p:nvSpPr>
          <p:cNvPr id="336" name="Google Shape;336;p6"/>
          <p:cNvSpPr txBox="1"/>
          <p:nvPr/>
        </p:nvSpPr>
        <p:spPr>
          <a:xfrm>
            <a:off x="381000" y="3238952"/>
            <a:ext cx="8432571" cy="5416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The business analysis identifies the need for Odoo in retail inventory management to address inefficiencies and inaccuracies. Key benefits include real-time tracking, streamlined processes, and improved reporting. Analyzing current workflows highlights gaps, while stakeholder feedback ensures alignment with business goals, paving the way for successful implementation and adoption.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200" u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37" name="Google Shape;337;p6"/>
          <p:cNvGrpSpPr/>
          <p:nvPr/>
        </p:nvGrpSpPr>
        <p:grpSpPr>
          <a:xfrm>
            <a:off x="15582958" y="8159898"/>
            <a:ext cx="780406" cy="780406"/>
            <a:chOff x="0" y="0"/>
            <a:chExt cx="812800" cy="812800"/>
          </a:xfrm>
        </p:grpSpPr>
        <p:sp>
          <p:nvSpPr>
            <p:cNvPr id="338" name="Google Shape;338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00B5F8"/>
                </a:gs>
                <a:gs pos="50000">
                  <a:srgbClr val="00B5F8"/>
                </a:gs>
                <a:gs pos="100000">
                  <a:srgbClr val="2B5DFF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8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0" name="Google Shape;34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266701"/>
            <a:ext cx="9796751" cy="1260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6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823" name="Google Shape;823;p60"/>
          <p:cNvSpPr txBox="1"/>
          <p:nvPr>
            <p:ph type="title"/>
          </p:nvPr>
        </p:nvSpPr>
        <p:spPr>
          <a:xfrm>
            <a:off x="904875" y="8553190"/>
            <a:ext cx="7532005" cy="1179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Times New Roman"/>
              <a:buNone/>
            </a:pPr>
            <a:r>
              <a:rPr lang="en-US" cap="none">
                <a:latin typeface="Times New Roman"/>
                <a:ea typeface="Times New Roman"/>
                <a:cs typeface="Times New Roman"/>
                <a:sym typeface="Times New Roman"/>
              </a:rPr>
              <a:t>Rejection Reasons</a:t>
            </a:r>
            <a:endParaRPr/>
          </a:p>
        </p:txBody>
      </p:sp>
      <p:pic>
        <p:nvPicPr>
          <p:cNvPr id="824" name="Google Shape;82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751" y="1846582"/>
            <a:ext cx="8692498" cy="61523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5" name="Google Shape;825;p60"/>
          <p:cNvCxnSpPr/>
          <p:nvPr/>
        </p:nvCxnSpPr>
        <p:spPr>
          <a:xfrm>
            <a:off x="9144000" y="1732369"/>
            <a:ext cx="0" cy="312575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26" name="Google Shape;826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65771" y="1846582"/>
            <a:ext cx="8918249" cy="6152346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60"/>
          <p:cNvSpPr txBox="1"/>
          <p:nvPr>
            <p:ph idx="1" type="body"/>
          </p:nvPr>
        </p:nvSpPr>
        <p:spPr>
          <a:xfrm>
            <a:off x="9341755" y="8540750"/>
            <a:ext cx="7516037" cy="1179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 Requirements and skills</a:t>
            </a:r>
            <a:endParaRPr/>
          </a:p>
        </p:txBody>
      </p:sp>
      <p:pic>
        <p:nvPicPr>
          <p:cNvPr id="828" name="Google Shape;828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1782" y="65050"/>
            <a:ext cx="17504435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834" name="Google Shape;834;p61"/>
          <p:cNvSpPr txBox="1"/>
          <p:nvPr>
            <p:ph type="title"/>
          </p:nvPr>
        </p:nvSpPr>
        <p:spPr>
          <a:xfrm>
            <a:off x="4572000" y="7403839"/>
            <a:ext cx="9906905" cy="2883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Times New Roman"/>
              <a:buNone/>
            </a:pPr>
            <a:r>
              <a:rPr b="1" lang="en-US" sz="6600" cap="none">
                <a:latin typeface="Times New Roman"/>
                <a:ea typeface="Times New Roman"/>
                <a:cs typeface="Times New Roman"/>
                <a:sym typeface="Times New Roman"/>
              </a:rPr>
              <a:t>Time Off</a:t>
            </a:r>
            <a:r>
              <a:rPr lang="en-US" sz="6600" cap="none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6600" cap="none">
                <a:latin typeface="Times New Roman"/>
                <a:ea typeface="Times New Roman"/>
                <a:cs typeface="Times New Roman"/>
                <a:sym typeface="Times New Roman"/>
              </a:rPr>
              <a:t>Accrual Plan</a:t>
            </a:r>
            <a:endParaRPr sz="66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5" name="Google Shape;83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493" y="1732369"/>
            <a:ext cx="8650124" cy="62598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6" name="Google Shape;836;p61"/>
          <p:cNvCxnSpPr/>
          <p:nvPr/>
        </p:nvCxnSpPr>
        <p:spPr>
          <a:xfrm>
            <a:off x="9144000" y="1732369"/>
            <a:ext cx="0" cy="312575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37" name="Google Shape;837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15567" y="1726926"/>
            <a:ext cx="9067940" cy="6259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1782" y="65050"/>
            <a:ext cx="17504435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2"/>
          <p:cNvSpPr txBox="1"/>
          <p:nvPr>
            <p:ph idx="1" type="body"/>
          </p:nvPr>
        </p:nvSpPr>
        <p:spPr>
          <a:xfrm>
            <a:off x="0" y="8811989"/>
            <a:ext cx="6212183" cy="8643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Creating a time off for employee</a:t>
            </a:r>
            <a:endParaRPr sz="4000"/>
          </a:p>
        </p:txBody>
      </p:sp>
      <p:sp>
        <p:nvSpPr>
          <p:cNvPr id="844" name="Google Shape;844;p62"/>
          <p:cNvSpPr/>
          <p:nvPr>
            <p:ph idx="2" type="pic"/>
          </p:nvPr>
        </p:nvSpPr>
        <p:spPr>
          <a:xfrm>
            <a:off x="1638030" y="3448481"/>
            <a:ext cx="4410075" cy="2286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845" name="Google Shape;845;p62"/>
          <p:cNvSpPr txBox="1"/>
          <p:nvPr>
            <p:ph idx="4" type="body"/>
          </p:nvPr>
        </p:nvSpPr>
        <p:spPr>
          <a:xfrm>
            <a:off x="6212183" y="8805661"/>
            <a:ext cx="5570125" cy="8643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Time off days waiting the approval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6" name="Google Shape;846;p62"/>
          <p:cNvSpPr/>
          <p:nvPr>
            <p:ph idx="5" type="pic"/>
          </p:nvPr>
        </p:nvSpPr>
        <p:spPr>
          <a:xfrm>
            <a:off x="6853495" y="3448481"/>
            <a:ext cx="4395788" cy="2286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847" name="Google Shape;847;p62"/>
          <p:cNvSpPr txBox="1"/>
          <p:nvPr>
            <p:ph idx="7" type="body"/>
          </p:nvPr>
        </p:nvSpPr>
        <p:spPr>
          <a:xfrm>
            <a:off x="12328791" y="8373465"/>
            <a:ext cx="5412735" cy="8643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Employees Allocations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8" name="Google Shape;848;p62"/>
          <p:cNvSpPr/>
          <p:nvPr>
            <p:ph idx="8" type="pic"/>
          </p:nvPr>
        </p:nvSpPr>
        <p:spPr>
          <a:xfrm>
            <a:off x="12229205" y="3448481"/>
            <a:ext cx="4398170" cy="2286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pic>
        <p:nvPicPr>
          <p:cNvPr id="849" name="Google Shape;84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290" y="1903537"/>
            <a:ext cx="6023083" cy="552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5678" y="1903466"/>
            <a:ext cx="5276630" cy="552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23610" y="1903534"/>
            <a:ext cx="6023099" cy="567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1782" y="65050"/>
            <a:ext cx="17504435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3"/>
          <p:cNvSpPr txBox="1"/>
          <p:nvPr>
            <p:ph type="title"/>
          </p:nvPr>
        </p:nvSpPr>
        <p:spPr>
          <a:xfrm>
            <a:off x="1600200" y="9299005"/>
            <a:ext cx="15530642" cy="865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SAMPLE OF EMPLOYEE TIME OFF AVAILABLE DAYS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8" name="Google Shape;858;p63"/>
          <p:cNvSpPr txBox="1"/>
          <p:nvPr>
            <p:ph idx="4294967295" type="body"/>
          </p:nvPr>
        </p:nvSpPr>
        <p:spPr>
          <a:xfrm>
            <a:off x="0" y="5380038"/>
            <a:ext cx="4948238" cy="865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    Public Holidays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9" name="Google Shape;859;p63"/>
          <p:cNvSpPr txBox="1"/>
          <p:nvPr>
            <p:ph idx="4294967295" type="body"/>
          </p:nvPr>
        </p:nvSpPr>
        <p:spPr>
          <a:xfrm>
            <a:off x="6551223" y="5256629"/>
            <a:ext cx="4949825" cy="865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   Time off type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0" name="Google Shape;860;p63"/>
          <p:cNvSpPr txBox="1"/>
          <p:nvPr>
            <p:ph idx="4294967295" type="body"/>
          </p:nvPr>
        </p:nvSpPr>
        <p:spPr>
          <a:xfrm>
            <a:off x="11832546" y="5211199"/>
            <a:ext cx="6294437" cy="865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   Mandatory days that the employee can’t take it as a time off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screenshot of a computer" id="861" name="Google Shape;861;p63"/>
          <p:cNvPicPr preferRelativeResize="0"/>
          <p:nvPr/>
        </p:nvPicPr>
        <p:blipFill rotWithShape="1">
          <a:blip r:embed="rId3">
            <a:alphaModFix/>
          </a:blip>
          <a:srcRect b="-1" l="12722" r="0" t="0"/>
          <a:stretch/>
        </p:blipFill>
        <p:spPr>
          <a:xfrm>
            <a:off x="191914" y="1522645"/>
            <a:ext cx="6048756" cy="3688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" id="862" name="Google Shape;862;p63"/>
          <p:cNvPicPr preferRelativeResize="0"/>
          <p:nvPr/>
        </p:nvPicPr>
        <p:blipFill rotWithShape="1">
          <a:blip r:embed="rId4">
            <a:alphaModFix/>
          </a:blip>
          <a:srcRect b="3857" l="0" r="2" t="13731"/>
          <a:stretch/>
        </p:blipFill>
        <p:spPr>
          <a:xfrm>
            <a:off x="6327757" y="1512170"/>
            <a:ext cx="5396759" cy="3688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" id="863" name="Google Shape;863;p63"/>
          <p:cNvPicPr preferRelativeResize="0"/>
          <p:nvPr/>
        </p:nvPicPr>
        <p:blipFill rotWithShape="1">
          <a:blip r:embed="rId5">
            <a:alphaModFix/>
          </a:blip>
          <a:srcRect b="1" l="0" r="1" t="17589"/>
          <a:stretch/>
        </p:blipFill>
        <p:spPr>
          <a:xfrm>
            <a:off x="11811603" y="1522644"/>
            <a:ext cx="6048756" cy="3688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1782" y="65050"/>
            <a:ext cx="17504435" cy="114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24791" y="6092984"/>
            <a:ext cx="5943600" cy="3134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4"/>
          <p:cNvSpPr txBox="1"/>
          <p:nvPr>
            <p:ph type="title"/>
          </p:nvPr>
        </p:nvSpPr>
        <p:spPr>
          <a:xfrm>
            <a:off x="6015557" y="8039100"/>
            <a:ext cx="5253557" cy="12572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EMPLOYEE CONTRACTS SAMPLE</a:t>
            </a:r>
            <a:endParaRPr sz="3200"/>
          </a:p>
        </p:txBody>
      </p:sp>
      <p:sp>
        <p:nvSpPr>
          <p:cNvPr id="871" name="Google Shape;871;p64"/>
          <p:cNvSpPr txBox="1"/>
          <p:nvPr>
            <p:ph idx="1" type="body"/>
          </p:nvPr>
        </p:nvSpPr>
        <p:spPr>
          <a:xfrm>
            <a:off x="12340157" y="7898725"/>
            <a:ext cx="5947843" cy="1276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Employee payslip from inside</a:t>
            </a:r>
            <a:endParaRPr sz="3600"/>
          </a:p>
        </p:txBody>
      </p:sp>
      <p:sp>
        <p:nvSpPr>
          <p:cNvPr id="872" name="Google Shape;872;p64"/>
          <p:cNvSpPr txBox="1"/>
          <p:nvPr>
            <p:ph idx="2" type="body"/>
          </p:nvPr>
        </p:nvSpPr>
        <p:spPr>
          <a:xfrm>
            <a:off x="361629" y="8107138"/>
            <a:ext cx="5253557" cy="12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Salary structure</a:t>
            </a:r>
            <a:endParaRPr sz="3600"/>
          </a:p>
        </p:txBody>
      </p:sp>
      <p:pic>
        <p:nvPicPr>
          <p:cNvPr id="873" name="Google Shape;87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771" y="2933700"/>
            <a:ext cx="5943600" cy="440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4328" y="2950028"/>
            <a:ext cx="5943600" cy="440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54000" y="3002008"/>
            <a:ext cx="4724400" cy="440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1782" y="65050"/>
            <a:ext cx="17504435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5"/>
          <p:cNvSpPr txBox="1"/>
          <p:nvPr>
            <p:ph type="title"/>
          </p:nvPr>
        </p:nvSpPr>
        <p:spPr>
          <a:xfrm>
            <a:off x="4267200" y="8273143"/>
            <a:ext cx="8756357" cy="11810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imes New Roman"/>
              <a:buNone/>
            </a:pPr>
            <a:r>
              <a:rPr b="1" lang="en-US" sz="5400">
                <a:latin typeface="Times New Roman"/>
                <a:ea typeface="Times New Roman"/>
                <a:cs typeface="Times New Roman"/>
                <a:sym typeface="Times New Roman"/>
              </a:rPr>
              <a:t>ATTENDANCE SAMPLE</a:t>
            </a:r>
            <a:br>
              <a:rPr b="1" lang="en-US" sz="54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5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2" name="Google Shape;88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019300"/>
            <a:ext cx="16078200" cy="568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782" y="65050"/>
            <a:ext cx="17504435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66"/>
          <p:cNvSpPr txBox="1"/>
          <p:nvPr>
            <p:ph type="title"/>
          </p:nvPr>
        </p:nvSpPr>
        <p:spPr>
          <a:xfrm>
            <a:off x="108857" y="7327017"/>
            <a:ext cx="8077200" cy="1989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b="1" lang="en-US" sz="4000" strike="noStrike">
                <a:latin typeface="Calibri"/>
                <a:ea typeface="Calibri"/>
                <a:cs typeface="Calibri"/>
                <a:sym typeface="Calibri"/>
              </a:rPr>
              <a:t>QUALITY CONTRO POINTS</a:t>
            </a:r>
            <a:br>
              <a:rPr b="1" lang="en-US" sz="4000" strike="noStrike">
                <a:latin typeface="Calibri"/>
                <a:ea typeface="Calibri"/>
                <a:cs typeface="Calibri"/>
                <a:sym typeface="Calibri"/>
              </a:rPr>
            </a:br>
            <a:endParaRPr sz="4000"/>
          </a:p>
        </p:txBody>
      </p:sp>
      <p:pic>
        <p:nvPicPr>
          <p:cNvPr id="889" name="Google Shape;88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00" y="807255"/>
            <a:ext cx="4572000" cy="61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782" y="65050"/>
            <a:ext cx="17504435" cy="114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896" y="1738838"/>
            <a:ext cx="8523618" cy="5626279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66"/>
          <p:cNvSpPr txBox="1"/>
          <p:nvPr/>
        </p:nvSpPr>
        <p:spPr>
          <a:xfrm>
            <a:off x="11658600" y="7844268"/>
            <a:ext cx="9144000" cy="721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Quality Checks</a:t>
            </a:r>
            <a:endParaRPr/>
          </a:p>
        </p:txBody>
      </p:sp>
      <p:pic>
        <p:nvPicPr>
          <p:cNvPr id="893" name="Google Shape;893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83488" y="1738838"/>
            <a:ext cx="8278586" cy="567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67"/>
          <p:cNvSpPr txBox="1"/>
          <p:nvPr>
            <p:ph idx="1" type="body"/>
          </p:nvPr>
        </p:nvSpPr>
        <p:spPr>
          <a:xfrm>
            <a:off x="1295400" y="8343900"/>
            <a:ext cx="14600268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</a:pPr>
            <a:r>
              <a:rPr b="1" lang="en-US" sz="6600">
                <a:latin typeface="Times New Roman"/>
                <a:ea typeface="Times New Roman"/>
                <a:cs typeface="Times New Roman"/>
                <a:sym typeface="Times New Roman"/>
              </a:rPr>
              <a:t>Pass or fail </a:t>
            </a:r>
            <a:endParaRPr/>
          </a:p>
        </p:txBody>
      </p:sp>
      <p:pic>
        <p:nvPicPr>
          <p:cNvPr id="899" name="Google Shape;89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714501"/>
            <a:ext cx="14600268" cy="630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782" y="65050"/>
            <a:ext cx="17504435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hand holding a microphone&#10;&#10;Description automatically generated" id="905" name="Google Shape;90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3866" y="1866900"/>
            <a:ext cx="14600268" cy="70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782" y="65050"/>
            <a:ext cx="17504435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9"/>
          <p:cNvSpPr txBox="1"/>
          <p:nvPr>
            <p:ph idx="1" type="body"/>
          </p:nvPr>
        </p:nvSpPr>
        <p:spPr>
          <a:xfrm>
            <a:off x="12039600" y="4381500"/>
            <a:ext cx="5375929" cy="2254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</a:pPr>
            <a:r>
              <a:rPr b="1" lang="en-US" sz="8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/>
          </a:p>
        </p:txBody>
      </p:sp>
      <p:sp>
        <p:nvSpPr>
          <p:cNvPr id="912" name="Google Shape;912;p69"/>
          <p:cNvSpPr/>
          <p:nvPr/>
        </p:nvSpPr>
        <p:spPr>
          <a:xfrm>
            <a:off x="1128712" y="1100137"/>
            <a:ext cx="10044113" cy="8086725"/>
          </a:xfrm>
          <a:prstGeom prst="rect">
            <a:avLst/>
          </a:prstGeom>
          <a:solidFill>
            <a:srgbClr val="1F445F"/>
          </a:solidFill>
          <a:ln cap="sq" cmpd="sng" w="190500">
            <a:solidFill>
              <a:srgbClr val="1F445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4991" rotWithShape="0" algn="ctr" dir="5400000" dist="17780">
              <a:schemeClr val="dk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13" name="Google Shape;913;p69"/>
          <p:cNvSpPr/>
          <p:nvPr/>
        </p:nvSpPr>
        <p:spPr>
          <a:xfrm>
            <a:off x="1226481" y="1199725"/>
            <a:ext cx="9848575" cy="7887551"/>
          </a:xfrm>
          <a:prstGeom prst="rect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Conclusion Stock Illustrations – 15,234 ..." id="914" name="Google Shape;914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6919" y="2224002"/>
            <a:ext cx="8842886" cy="588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69E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"/>
          <p:cNvSpPr/>
          <p:nvPr/>
        </p:nvSpPr>
        <p:spPr>
          <a:xfrm>
            <a:off x="8944414" y="-531449"/>
            <a:ext cx="15134786" cy="15885749"/>
          </a:xfrm>
          <a:custGeom>
            <a:rect b="b" l="l" r="r" t="t"/>
            <a:pathLst>
              <a:path extrusionOk="0" h="15885749" w="15134786">
                <a:moveTo>
                  <a:pt x="0" y="0"/>
                </a:moveTo>
                <a:lnTo>
                  <a:pt x="15134786" y="0"/>
                </a:lnTo>
                <a:lnTo>
                  <a:pt x="15134786" y="15885749"/>
                </a:lnTo>
                <a:lnTo>
                  <a:pt x="0" y="158857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7"/>
          <p:cNvSpPr/>
          <p:nvPr/>
        </p:nvSpPr>
        <p:spPr>
          <a:xfrm>
            <a:off x="-3358218" y="-3254671"/>
            <a:ext cx="13832787" cy="14519147"/>
          </a:xfrm>
          <a:custGeom>
            <a:rect b="b" l="l" r="r" t="t"/>
            <a:pathLst>
              <a:path extrusionOk="0" h="14519147" w="13832787">
                <a:moveTo>
                  <a:pt x="0" y="0"/>
                </a:moveTo>
                <a:lnTo>
                  <a:pt x="13832787" y="0"/>
                </a:lnTo>
                <a:lnTo>
                  <a:pt x="13832787" y="14519147"/>
                </a:lnTo>
                <a:lnTo>
                  <a:pt x="0" y="145191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347;p7"/>
          <p:cNvGrpSpPr/>
          <p:nvPr/>
        </p:nvGrpSpPr>
        <p:grpSpPr>
          <a:xfrm>
            <a:off x="200762" y="101719"/>
            <a:ext cx="17630039" cy="9816431"/>
            <a:chOff x="-206469" y="-107981"/>
            <a:chExt cx="4643302" cy="2585398"/>
          </a:xfrm>
        </p:grpSpPr>
        <p:sp>
          <p:nvSpPr>
            <p:cNvPr id="348" name="Google Shape;348;p7"/>
            <p:cNvSpPr/>
            <p:nvPr/>
          </p:nvSpPr>
          <p:spPr>
            <a:xfrm>
              <a:off x="-206469" y="-107981"/>
              <a:ext cx="4436833" cy="2477416"/>
            </a:xfrm>
            <a:custGeom>
              <a:rect b="b" l="l" r="r" t="t"/>
              <a:pathLst>
                <a:path extrusionOk="0" h="2477416" w="4436833">
                  <a:moveTo>
                    <a:pt x="0" y="0"/>
                  </a:moveTo>
                  <a:lnTo>
                    <a:pt x="4436833" y="0"/>
                  </a:lnTo>
                  <a:lnTo>
                    <a:pt x="4436833" y="2477416"/>
                  </a:lnTo>
                  <a:lnTo>
                    <a:pt x="0" y="2477416"/>
                  </a:lnTo>
                  <a:close/>
                </a:path>
              </a:pathLst>
            </a:custGeom>
            <a:solidFill>
              <a:srgbClr val="084C6E"/>
            </a:soli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7"/>
            <p:cNvSpPr txBox="1"/>
            <p:nvPr/>
          </p:nvSpPr>
          <p:spPr>
            <a:xfrm>
              <a:off x="0" y="-47625"/>
              <a:ext cx="4436833" cy="25250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0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7"/>
          <p:cNvSpPr txBox="1"/>
          <p:nvPr/>
        </p:nvSpPr>
        <p:spPr>
          <a:xfrm>
            <a:off x="2593522" y="368850"/>
            <a:ext cx="11727811" cy="1263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66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/>
          </a:p>
        </p:txBody>
      </p:sp>
      <p:grpSp>
        <p:nvGrpSpPr>
          <p:cNvPr id="351" name="Google Shape;351;p7"/>
          <p:cNvGrpSpPr/>
          <p:nvPr/>
        </p:nvGrpSpPr>
        <p:grpSpPr>
          <a:xfrm>
            <a:off x="457199" y="3102147"/>
            <a:ext cx="16450965" cy="6129900"/>
            <a:chOff x="0" y="26253"/>
            <a:chExt cx="16450965" cy="6129900"/>
          </a:xfrm>
        </p:grpSpPr>
        <p:sp>
          <p:nvSpPr>
            <p:cNvPr id="352" name="Google Shape;352;p7"/>
            <p:cNvSpPr/>
            <p:nvPr/>
          </p:nvSpPr>
          <p:spPr>
            <a:xfrm>
              <a:off x="0" y="26253"/>
              <a:ext cx="16450965" cy="1949220"/>
            </a:xfrm>
            <a:prstGeom prst="roundRect">
              <a:avLst>
                <a:gd fmla="val 16667" name="adj"/>
              </a:avLst>
            </a:prstGeom>
            <a:solidFill>
              <a:srgbClr val="1D497D"/>
            </a:solidFill>
            <a:ln cap="flat" cmpd="sng" w="25400">
              <a:solidFill>
                <a:srgbClr val="EEEC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7"/>
            <p:cNvSpPr txBox="1"/>
            <p:nvPr/>
          </p:nvSpPr>
          <p:spPr>
            <a:xfrm>
              <a:off x="95153" y="121406"/>
              <a:ext cx="16260659" cy="17589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675" lIns="186675" spcFirstLastPara="1" rIns="186675" wrap="square" tIns="1866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900"/>
                <a:buFont typeface="Calibri"/>
                <a:buNone/>
              </a:pPr>
              <a:r>
                <a:rPr b="1" lang="en-US" sz="4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Inefficient inventory management leading to stockouts and overstocking.</a:t>
              </a:r>
              <a:endParaRPr sz="4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0" y="2116593"/>
              <a:ext cx="16450965" cy="1949220"/>
            </a:xfrm>
            <a:prstGeom prst="roundRect">
              <a:avLst>
                <a:gd fmla="val 16667" name="adj"/>
              </a:avLst>
            </a:prstGeom>
            <a:solidFill>
              <a:srgbClr val="1D497D"/>
            </a:solidFill>
            <a:ln cap="flat" cmpd="sng" w="25400">
              <a:solidFill>
                <a:srgbClr val="EEEC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 txBox="1"/>
            <p:nvPr/>
          </p:nvSpPr>
          <p:spPr>
            <a:xfrm>
              <a:off x="95153" y="2211746"/>
              <a:ext cx="16260659" cy="17589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675" lIns="186675" spcFirstLastPara="1" rIns="186675" wrap="square" tIns="1866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900"/>
                <a:buFont typeface="Calibri"/>
                <a:buNone/>
              </a:pPr>
              <a:r>
                <a:rPr b="1" lang="en-US" sz="4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Lack of real-time data affecting decision-making.</a:t>
              </a:r>
              <a:endParaRPr sz="4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0" y="4206933"/>
              <a:ext cx="16450965" cy="1949220"/>
            </a:xfrm>
            <a:prstGeom prst="roundRect">
              <a:avLst>
                <a:gd fmla="val 16667" name="adj"/>
              </a:avLst>
            </a:prstGeom>
            <a:solidFill>
              <a:srgbClr val="1D497D"/>
            </a:solidFill>
            <a:ln cap="flat" cmpd="sng" w="25400">
              <a:solidFill>
                <a:srgbClr val="EEEC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 txBox="1"/>
            <p:nvPr/>
          </p:nvSpPr>
          <p:spPr>
            <a:xfrm>
              <a:off x="95153" y="4302086"/>
              <a:ext cx="16260659" cy="17589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6675" lIns="186675" spcFirstLastPara="1" rIns="186675" wrap="square" tIns="1866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900"/>
                <a:buFont typeface="Calibri"/>
                <a:buNone/>
              </a:pPr>
              <a:r>
                <a:rPr b="1" lang="en-US" sz="4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Manual processes causing delays and increasing human error.</a:t>
              </a:r>
              <a:endParaRPr sz="4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8" name="Google Shape;35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240367"/>
            <a:ext cx="15818316" cy="1474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3240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/>
          <p:nvPr/>
        </p:nvSpPr>
        <p:spPr>
          <a:xfrm>
            <a:off x="10332134" y="-1906870"/>
            <a:ext cx="9484812" cy="9830244"/>
          </a:xfrm>
          <a:custGeom>
            <a:rect b="b" l="l" r="r" t="t"/>
            <a:pathLst>
              <a:path extrusionOk="0" h="9830244" w="9830244">
                <a:moveTo>
                  <a:pt x="0" y="0"/>
                </a:moveTo>
                <a:lnTo>
                  <a:pt x="9830243" y="0"/>
                </a:lnTo>
                <a:lnTo>
                  <a:pt x="9830243" y="9830243"/>
                </a:lnTo>
                <a:lnTo>
                  <a:pt x="0" y="98302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8"/>
          <p:cNvSpPr/>
          <p:nvPr/>
        </p:nvSpPr>
        <p:spPr>
          <a:xfrm>
            <a:off x="10651389" y="-2208895"/>
            <a:ext cx="9398182" cy="939814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5045" l="0" r="0" t="-2504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7" name="Google Shape;367;p8"/>
          <p:cNvGrpSpPr/>
          <p:nvPr/>
        </p:nvGrpSpPr>
        <p:grpSpPr>
          <a:xfrm>
            <a:off x="3588439" y="8897507"/>
            <a:ext cx="780406" cy="780406"/>
            <a:chOff x="0" y="0"/>
            <a:chExt cx="812800" cy="812800"/>
          </a:xfrm>
        </p:grpSpPr>
        <p:sp>
          <p:nvSpPr>
            <p:cNvPr id="368" name="Google Shape;368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00B5F8"/>
                </a:gs>
                <a:gs pos="50000">
                  <a:srgbClr val="00B5F8"/>
                </a:gs>
                <a:gs pos="100000">
                  <a:srgbClr val="2B5DFF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8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8"/>
          <p:cNvSpPr txBox="1"/>
          <p:nvPr/>
        </p:nvSpPr>
        <p:spPr>
          <a:xfrm>
            <a:off x="261257" y="1874215"/>
            <a:ext cx="10157507" cy="1012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5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 and objectives</a:t>
            </a:r>
            <a:endParaRPr/>
          </a:p>
        </p:txBody>
      </p:sp>
      <p:sp>
        <p:nvSpPr>
          <p:cNvPr id="371" name="Google Shape;371;p8"/>
          <p:cNvSpPr txBox="1"/>
          <p:nvPr/>
        </p:nvSpPr>
        <p:spPr>
          <a:xfrm>
            <a:off x="659711" y="3008252"/>
            <a:ext cx="9279609" cy="7386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solution involves implementing Odoo to automate and optimize retail inventory management. Objectives include enhancing inventory accuracy, reducing stock discrepancies, improving order fulfillment speed, and providing real-time reporting. This will lead to better decision-making, increased operational efficiency, and elevated customer satisfaction, ultimately driving business growth and profitability.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4000" u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72" name="Google Shape;372;p8"/>
          <p:cNvGrpSpPr/>
          <p:nvPr/>
        </p:nvGrpSpPr>
        <p:grpSpPr>
          <a:xfrm>
            <a:off x="15582958" y="8159898"/>
            <a:ext cx="780406" cy="780406"/>
            <a:chOff x="0" y="0"/>
            <a:chExt cx="812800" cy="812800"/>
          </a:xfrm>
        </p:grpSpPr>
        <p:sp>
          <p:nvSpPr>
            <p:cNvPr id="373" name="Google Shape;373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00B5F8"/>
                </a:gs>
                <a:gs pos="50000">
                  <a:srgbClr val="00B5F8"/>
                </a:gs>
                <a:gs pos="100000">
                  <a:srgbClr val="2B5DFF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8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5" name="Google Shape;37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" y="38100"/>
            <a:ext cx="10553700" cy="1271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5930" l="-11330" r="0" t="-1593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9"/>
          <p:cNvGrpSpPr/>
          <p:nvPr/>
        </p:nvGrpSpPr>
        <p:grpSpPr>
          <a:xfrm rot="10800000">
            <a:off x="2501252" y="1643019"/>
            <a:ext cx="13285496" cy="8404710"/>
            <a:chOff x="0" y="-76200"/>
            <a:chExt cx="3499061" cy="2213586"/>
          </a:xfrm>
        </p:grpSpPr>
        <p:sp>
          <p:nvSpPr>
            <p:cNvPr id="382" name="Google Shape;382;p9"/>
            <p:cNvSpPr/>
            <p:nvPr/>
          </p:nvSpPr>
          <p:spPr>
            <a:xfrm>
              <a:off x="0" y="0"/>
              <a:ext cx="3499061" cy="2137386"/>
            </a:xfrm>
            <a:custGeom>
              <a:rect b="b" l="l" r="r" t="t"/>
              <a:pathLst>
                <a:path extrusionOk="0" h="2137386" w="3499061">
                  <a:moveTo>
                    <a:pt x="0" y="0"/>
                  </a:moveTo>
                  <a:lnTo>
                    <a:pt x="3499061" y="0"/>
                  </a:lnTo>
                  <a:lnTo>
                    <a:pt x="3499061" y="2137386"/>
                  </a:lnTo>
                  <a:lnTo>
                    <a:pt x="0" y="2137386"/>
                  </a:lnTo>
                  <a:close/>
                </a:path>
              </a:pathLst>
            </a:custGeom>
            <a:gradFill>
              <a:gsLst>
                <a:gs pos="0">
                  <a:srgbClr val="2C3240"/>
                </a:gs>
                <a:gs pos="50000">
                  <a:srgbClr val="2C3240">
                    <a:alpha val="85490"/>
                  </a:srgbClr>
                </a:gs>
                <a:gs pos="100000">
                  <a:srgbClr val="2C3240">
                    <a:alpha val="76862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9"/>
            <p:cNvSpPr txBox="1"/>
            <p:nvPr/>
          </p:nvSpPr>
          <p:spPr>
            <a:xfrm>
              <a:off x="0" y="-76200"/>
              <a:ext cx="3499061" cy="22135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8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84" name="Google Shape;384;p9"/>
          <p:cNvCxnSpPr/>
          <p:nvPr/>
        </p:nvCxnSpPr>
        <p:spPr>
          <a:xfrm>
            <a:off x="9163050" y="3346409"/>
            <a:ext cx="0" cy="5228357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5" name="Google Shape;385;p9"/>
          <p:cNvSpPr/>
          <p:nvPr/>
        </p:nvSpPr>
        <p:spPr>
          <a:xfrm>
            <a:off x="5349606" y="3301517"/>
            <a:ext cx="684523" cy="990757"/>
          </a:xfrm>
          <a:custGeom>
            <a:rect b="b" l="l" r="r" t="t"/>
            <a:pathLst>
              <a:path extrusionOk="0" h="990757" w="684523">
                <a:moveTo>
                  <a:pt x="0" y="0"/>
                </a:moveTo>
                <a:lnTo>
                  <a:pt x="684523" y="0"/>
                </a:lnTo>
                <a:lnTo>
                  <a:pt x="684523" y="990757"/>
                </a:lnTo>
                <a:lnTo>
                  <a:pt x="0" y="9907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9"/>
          <p:cNvSpPr/>
          <p:nvPr/>
        </p:nvSpPr>
        <p:spPr>
          <a:xfrm>
            <a:off x="11494635" y="3068064"/>
            <a:ext cx="1097213" cy="1156067"/>
          </a:xfrm>
          <a:custGeom>
            <a:rect b="b" l="l" r="r" t="t"/>
            <a:pathLst>
              <a:path extrusionOk="0" h="1156067" w="1097213">
                <a:moveTo>
                  <a:pt x="0" y="0"/>
                </a:moveTo>
                <a:lnTo>
                  <a:pt x="1097213" y="0"/>
                </a:lnTo>
                <a:lnTo>
                  <a:pt x="1097213" y="1156068"/>
                </a:lnTo>
                <a:lnTo>
                  <a:pt x="0" y="1156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9"/>
          <p:cNvSpPr txBox="1"/>
          <p:nvPr/>
        </p:nvSpPr>
        <p:spPr>
          <a:xfrm>
            <a:off x="9558543" y="4789283"/>
            <a:ext cx="4969399" cy="435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Phasee 2</a:t>
            </a:r>
            <a:endParaRPr/>
          </a:p>
        </p:txBody>
      </p:sp>
      <p:sp>
        <p:nvSpPr>
          <p:cNvPr id="388" name="Google Shape;388;p9"/>
          <p:cNvSpPr txBox="1"/>
          <p:nvPr/>
        </p:nvSpPr>
        <p:spPr>
          <a:xfrm>
            <a:off x="4321797" y="2200766"/>
            <a:ext cx="9720605" cy="626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4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Implementation phases</a:t>
            </a:r>
            <a:endParaRPr/>
          </a:p>
        </p:txBody>
      </p:sp>
      <p:sp>
        <p:nvSpPr>
          <p:cNvPr id="389" name="Google Shape;389;p9"/>
          <p:cNvSpPr txBox="1"/>
          <p:nvPr/>
        </p:nvSpPr>
        <p:spPr>
          <a:xfrm>
            <a:off x="9712203" y="5311952"/>
            <a:ext cx="5832589" cy="3877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Migration: "We carefully migrated existing data to ensure a smooth transition.“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and Support: "Comprehensive training sessions were conducted for our staff to ensure they are comfortable using the new system."</a:t>
            </a:r>
            <a:endParaRPr/>
          </a:p>
        </p:txBody>
      </p:sp>
      <p:sp>
        <p:nvSpPr>
          <p:cNvPr id="390" name="Google Shape;390;p9"/>
          <p:cNvSpPr txBox="1"/>
          <p:nvPr/>
        </p:nvSpPr>
        <p:spPr>
          <a:xfrm>
            <a:off x="3168804" y="4460436"/>
            <a:ext cx="4969399" cy="435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Phases 1</a:t>
            </a:r>
            <a:endParaRPr/>
          </a:p>
        </p:txBody>
      </p:sp>
      <p:sp>
        <p:nvSpPr>
          <p:cNvPr id="391" name="Google Shape;391;p9"/>
          <p:cNvSpPr txBox="1"/>
          <p:nvPr/>
        </p:nvSpPr>
        <p:spPr>
          <a:xfrm>
            <a:off x="3084157" y="5196883"/>
            <a:ext cx="4969399" cy="3447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Assessment: "We began by assessing our current processes and identifying specific requirements.“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Customization: "Next, we customized Odoo modules to fit our business model."</a:t>
            </a:r>
            <a:endParaRPr/>
          </a:p>
        </p:txBody>
      </p:sp>
      <p:pic>
        <p:nvPicPr>
          <p:cNvPr id="392" name="Google Shape;39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43200" y="1877896"/>
            <a:ext cx="12801590" cy="114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